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media1.mp4" ContentType="video/unknown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4.png"/><Relationship Id="rId8" Type="http://schemas.openxmlformats.org/officeDocument/2006/relationships/image" Target="../media/image3.jpe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jpe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12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Connecteur droit 3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8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e du titre"/>
          <p:cNvSpPr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13" name="Texte niveau 1…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Espace réservé du texte 3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e du titre"/>
          <p:cNvSpPr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Texte du titre</a:t>
            </a:r>
          </a:p>
        </p:txBody>
      </p:sp>
      <p:sp>
        <p:nvSpPr>
          <p:cNvPr id="123" name="Espace réservé pour une image  2"/>
          <p:cNvSpPr/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Texte niveau 1…"/>
          <p:cNvSpPr/>
          <p:nvPr>
            <p:ph type="body" sz="quarter" idx="1"/>
          </p:nvPr>
        </p:nvSpPr>
        <p:spPr>
          <a:xfrm>
            <a:off x="1792288" y="5367337"/>
            <a:ext cx="5486404" cy="8048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3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e du titre"/>
          <p:cNvSpPr/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42" name="Texte niveau 1…"/>
          <p:cNvSpPr/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9"/>
          <p:cNvSpPr/>
          <p:nvPr/>
        </p:nvSpPr>
        <p:spPr>
          <a:xfrm>
            <a:off x="0" y="836712"/>
            <a:ext cx="9144000" cy="45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51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52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53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159" name="Groupe 6"/>
          <p:cNvGrpSpPr/>
          <p:nvPr/>
        </p:nvGrpSpPr>
        <p:grpSpPr>
          <a:xfrm>
            <a:off x="1998527" y="6432118"/>
            <a:ext cx="6965967" cy="36015"/>
            <a:chOff x="-1" y="0"/>
            <a:chExt cx="6965965" cy="36013"/>
          </a:xfrm>
        </p:grpSpPr>
        <p:sp>
          <p:nvSpPr>
            <p:cNvPr id="154" name="Rectangle 25"/>
            <p:cNvSpPr/>
            <p:nvPr/>
          </p:nvSpPr>
          <p:spPr>
            <a:xfrm>
              <a:off x="5616583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5" name="Rectangle 26"/>
            <p:cNvSpPr/>
            <p:nvPr/>
          </p:nvSpPr>
          <p:spPr>
            <a:xfrm>
              <a:off x="-2" y="-1"/>
              <a:ext cx="1349383" cy="3601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6" name="Rectangle 27"/>
            <p:cNvSpPr/>
            <p:nvPr/>
          </p:nvSpPr>
          <p:spPr>
            <a:xfrm>
              <a:off x="1408117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7" name="Rectangle 28"/>
            <p:cNvSpPr/>
            <p:nvPr/>
          </p:nvSpPr>
          <p:spPr>
            <a:xfrm>
              <a:off x="2816230" y="-1"/>
              <a:ext cx="1349381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58" name="Rectangle 29"/>
            <p:cNvSpPr/>
            <p:nvPr/>
          </p:nvSpPr>
          <p:spPr>
            <a:xfrm>
              <a:off x="4225933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60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9"/>
          <p:cNvSpPr/>
          <p:nvPr/>
        </p:nvSpPr>
        <p:spPr>
          <a:xfrm>
            <a:off x="0" y="836712"/>
            <a:ext cx="9144000" cy="45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68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174" name="Groupe 6"/>
          <p:cNvGrpSpPr/>
          <p:nvPr/>
        </p:nvGrpSpPr>
        <p:grpSpPr>
          <a:xfrm>
            <a:off x="1998523" y="6432111"/>
            <a:ext cx="6965977" cy="36023"/>
            <a:chOff x="0" y="-1"/>
            <a:chExt cx="6965975" cy="36022"/>
          </a:xfrm>
        </p:grpSpPr>
        <p:sp>
          <p:nvSpPr>
            <p:cNvPr id="169" name="Rectangle 25"/>
            <p:cNvSpPr/>
            <p:nvPr/>
          </p:nvSpPr>
          <p:spPr>
            <a:xfrm>
              <a:off x="5616588" y="-2"/>
              <a:ext cx="1349387" cy="3602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0" name="Rectangle 26"/>
            <p:cNvSpPr/>
            <p:nvPr/>
          </p:nvSpPr>
          <p:spPr>
            <a:xfrm>
              <a:off x="-1" y="-2"/>
              <a:ext cx="1349388" cy="3602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1" name="Rectangle 27"/>
            <p:cNvSpPr/>
            <p:nvPr/>
          </p:nvSpPr>
          <p:spPr>
            <a:xfrm>
              <a:off x="1408119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2" name="Rectangle 28"/>
            <p:cNvSpPr/>
            <p:nvPr/>
          </p:nvSpPr>
          <p:spPr>
            <a:xfrm>
              <a:off x="2816232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73" name="Rectangle 29"/>
            <p:cNvSpPr/>
            <p:nvPr/>
          </p:nvSpPr>
          <p:spPr>
            <a:xfrm>
              <a:off x="4225935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75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76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7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185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86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7" name="Connecteur droit 3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96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97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98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204" name="Groupe 6"/>
          <p:cNvGrpSpPr/>
          <p:nvPr/>
        </p:nvGrpSpPr>
        <p:grpSpPr>
          <a:xfrm>
            <a:off x="1998532" y="6432119"/>
            <a:ext cx="6965962" cy="36013"/>
            <a:chOff x="-1" y="0"/>
            <a:chExt cx="6965961" cy="36012"/>
          </a:xfrm>
        </p:grpSpPr>
        <p:sp>
          <p:nvSpPr>
            <p:cNvPr id="199" name="Rectangle 25"/>
            <p:cNvSpPr/>
            <p:nvPr/>
          </p:nvSpPr>
          <p:spPr>
            <a:xfrm>
              <a:off x="5616581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0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1" name="Rectangle 27"/>
            <p:cNvSpPr/>
            <p:nvPr/>
          </p:nvSpPr>
          <p:spPr>
            <a:xfrm>
              <a:off x="1408115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2" name="Rectangle 28"/>
            <p:cNvSpPr/>
            <p:nvPr/>
          </p:nvSpPr>
          <p:spPr>
            <a:xfrm>
              <a:off x="2816228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03" name="Rectangle 29"/>
            <p:cNvSpPr/>
            <p:nvPr/>
          </p:nvSpPr>
          <p:spPr>
            <a:xfrm>
              <a:off x="4225929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05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23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4" name="Texte niveau 1…"/>
          <p:cNvSpPr/>
          <p:nvPr>
            <p:ph type="body" sz="half" idx="1"/>
          </p:nvPr>
        </p:nvSpPr>
        <p:spPr>
          <a:xfrm>
            <a:off x="457200" y="998730"/>
            <a:ext cx="4038600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600"/>
              </a:spcBef>
              <a:buFontTx/>
              <a:buChar char="▪"/>
              <a:defRPr b="1" sz="2800"/>
            </a:lvl1pPr>
            <a:lvl2pPr marL="790575" indent="-333375" defTabSz="457200">
              <a:spcBef>
                <a:spcPts val="600"/>
              </a:spcBef>
              <a:buFontTx/>
              <a:buChar char="•"/>
              <a:defRPr b="1" sz="2800"/>
            </a:lvl2pPr>
            <a:lvl3pPr marL="1234438" indent="-320038" defTabSz="457200">
              <a:spcBef>
                <a:spcPts val="600"/>
              </a:spcBef>
              <a:buFontTx/>
              <a:buChar char="o"/>
              <a:defRPr b="1" sz="2800"/>
            </a:lvl3pPr>
            <a:lvl4pPr marL="1727200" indent="-355600" defTabSz="457200">
              <a:spcBef>
                <a:spcPts val="600"/>
              </a:spcBef>
              <a:buFontTx/>
              <a:defRPr b="1" sz="2800"/>
            </a:lvl4pPr>
            <a:lvl5pPr marL="2184400" indent="-355600" defTabSz="457200">
              <a:spcBef>
                <a:spcPts val="600"/>
              </a:spcBef>
              <a:buFontTx/>
              <a:defRPr b="1"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" name="Connecteur droit 4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13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14" name="Texte du titre"/>
          <p:cNvSpPr/>
          <p:nvPr>
            <p:ph type="title"/>
          </p:nvPr>
        </p:nvSpPr>
        <p:spPr>
          <a:xfrm>
            <a:off x="457200" y="46483"/>
            <a:ext cx="8229600" cy="75632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15" name="Texte niveau 1…"/>
          <p:cNvSpPr/>
          <p:nvPr>
            <p:ph type="body" sz="half" idx="1"/>
          </p:nvPr>
        </p:nvSpPr>
        <p:spPr>
          <a:xfrm>
            <a:off x="457200" y="1773933"/>
            <a:ext cx="4038600" cy="4623821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444A5A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444A5A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444A5A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444A5A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444A5A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5" cy="476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4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 15" descr="Imag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1" cy="44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 16" descr="Imag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3" cy="450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 17" descr="Image 1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6" cy="42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exte du titre"/>
          <p:cNvSpPr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31" name="Texte niveau 1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8" indent="-320038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232" name="Picture 605" descr="Picture 6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31" y="6100304"/>
            <a:ext cx="359888" cy="451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606" descr="Picture 60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4931" y="6087633"/>
            <a:ext cx="476505" cy="476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609" descr="Picture 60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1246" y="6084915"/>
            <a:ext cx="642814" cy="481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 16" descr="Image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870" y="6103718"/>
            <a:ext cx="756051" cy="44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 17" descr="Image 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49731" y="6100533"/>
            <a:ext cx="432433" cy="450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 18" descr="Image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1974" y="6114496"/>
            <a:ext cx="715556" cy="42278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Numéro de diapositive"/>
          <p:cNvSpPr/>
          <p:nvPr>
            <p:ph type="sldNum" sz="quarter" idx="2"/>
          </p:nvPr>
        </p:nvSpPr>
        <p:spPr>
          <a:xfrm>
            <a:off x="8251375" y="6404296"/>
            <a:ext cx="263978" cy="269237"/>
          </a:xfrm>
          <a:prstGeom prst="rect">
            <a:avLst/>
          </a:prstGeom>
        </p:spPr>
        <p:txBody>
          <a:bodyPr/>
          <a:lstStyle>
            <a:lvl1pPr defTabSz="914400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positive de titre">
    <p:bg>
      <p:bgPr>
        <a:gradFill flip="none" rotWithShape="1">
          <a:gsLst>
            <a:gs pos="0">
              <a:srgbClr val="FFFFFF"/>
            </a:gs>
            <a:gs pos="12000">
              <a:srgbClr val="FFFFFF"/>
            </a:gs>
            <a:gs pos="20000">
              <a:srgbClr val="9D9DA2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8"/>
          <p:cNvSpPr/>
          <p:nvPr/>
        </p:nvSpPr>
        <p:spPr>
          <a:xfrm>
            <a:off x="1" y="-1"/>
            <a:ext cx="9144001" cy="51354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46" name="Texte du titre"/>
          <p:cNvSpPr/>
          <p:nvPr>
            <p:ph type="title"/>
          </p:nvPr>
        </p:nvSpPr>
        <p:spPr>
          <a:xfrm>
            <a:off x="685800" y="3355847"/>
            <a:ext cx="8077200" cy="167336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47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47" name="Texte niveau 1…"/>
          <p:cNvSpPr/>
          <p:nvPr>
            <p:ph type="body" sz="quarter" idx="1"/>
          </p:nvPr>
        </p:nvSpPr>
        <p:spPr>
          <a:xfrm>
            <a:off x="685800" y="1828800"/>
            <a:ext cx="8077200" cy="149961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8" name="Rectangle 9"/>
          <p:cNvSpPr/>
          <p:nvPr/>
        </p:nvSpPr>
        <p:spPr>
          <a:xfrm>
            <a:off x="0" y="5128335"/>
            <a:ext cx="9144000" cy="457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49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257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8" name="Texte niveau 1…"/>
          <p:cNvSpPr/>
          <p:nvPr>
            <p:ph type="body" idx="1"/>
          </p:nvPr>
        </p:nvSpPr>
        <p:spPr>
          <a:xfrm>
            <a:off x="656565" y="908720"/>
            <a:ext cx="8229601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500"/>
              </a:spcBef>
              <a:buFontTx/>
              <a:buChar char="▪"/>
              <a:defRPr b="1" sz="2400"/>
            </a:lvl1pPr>
            <a:lvl2pPr marL="742950" indent="-285750" defTabSz="457200">
              <a:spcBef>
                <a:spcPts val="500"/>
              </a:spcBef>
              <a:buFontTx/>
              <a:buChar char="•"/>
              <a:defRPr b="1" sz="2400"/>
            </a:lvl2pPr>
            <a:lvl3pPr marL="1188719" indent="-274319" defTabSz="457200">
              <a:spcBef>
                <a:spcPts val="500"/>
              </a:spcBef>
              <a:buFontTx/>
              <a:buChar char="o"/>
              <a:defRPr b="1" sz="2400"/>
            </a:lvl3pPr>
            <a:lvl4pPr marL="1676400" indent="-304800" defTabSz="457200">
              <a:spcBef>
                <a:spcPts val="500"/>
              </a:spcBef>
              <a:buFontTx/>
              <a:defRPr b="1" sz="2400"/>
            </a:lvl4pPr>
            <a:lvl5pPr marL="2133600" indent="-304800" defTabSz="457200">
              <a:spcBef>
                <a:spcPts val="500"/>
              </a:spcBef>
              <a:buFontTx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59" name="Connecteur droit 3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0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9"/>
          <p:cNvSpPr/>
          <p:nvPr/>
        </p:nvSpPr>
        <p:spPr>
          <a:xfrm>
            <a:off x="0" y="836712"/>
            <a:ext cx="9144000" cy="457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68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69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70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276" name="Groupe 6"/>
          <p:cNvGrpSpPr/>
          <p:nvPr/>
        </p:nvGrpSpPr>
        <p:grpSpPr>
          <a:xfrm>
            <a:off x="1998533" y="6432121"/>
            <a:ext cx="6965959" cy="36011"/>
            <a:chOff x="-1" y="0"/>
            <a:chExt cx="6965958" cy="36009"/>
          </a:xfrm>
        </p:grpSpPr>
        <p:sp>
          <p:nvSpPr>
            <p:cNvPr id="271" name="Rectangle 25"/>
            <p:cNvSpPr/>
            <p:nvPr/>
          </p:nvSpPr>
          <p:spPr>
            <a:xfrm>
              <a:off x="5616579" y="-1"/>
              <a:ext cx="1349379" cy="3601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2" name="Rectangle 26"/>
            <p:cNvSpPr/>
            <p:nvPr/>
          </p:nvSpPr>
          <p:spPr>
            <a:xfrm>
              <a:off x="-2" y="-1"/>
              <a:ext cx="1349382" cy="36010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3" name="Rectangle 27"/>
            <p:cNvSpPr/>
            <p:nvPr/>
          </p:nvSpPr>
          <p:spPr>
            <a:xfrm>
              <a:off x="1408114" y="-1"/>
              <a:ext cx="1349380" cy="3601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4" name="Rectangle 28"/>
            <p:cNvSpPr/>
            <p:nvPr/>
          </p:nvSpPr>
          <p:spPr>
            <a:xfrm>
              <a:off x="2816227" y="-1"/>
              <a:ext cx="1349379" cy="3601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75" name="Rectangle 29"/>
            <p:cNvSpPr/>
            <p:nvPr/>
          </p:nvSpPr>
          <p:spPr>
            <a:xfrm>
              <a:off x="4225928" y="-1"/>
              <a:ext cx="1349379" cy="3601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77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9"/>
          <p:cNvSpPr/>
          <p:nvPr/>
        </p:nvSpPr>
        <p:spPr>
          <a:xfrm>
            <a:off x="0" y="836712"/>
            <a:ext cx="9144000" cy="457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285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291" name="Groupe 6"/>
          <p:cNvGrpSpPr/>
          <p:nvPr/>
        </p:nvGrpSpPr>
        <p:grpSpPr>
          <a:xfrm>
            <a:off x="1998523" y="6432111"/>
            <a:ext cx="6965977" cy="36023"/>
            <a:chOff x="0" y="-1"/>
            <a:chExt cx="6965975" cy="36022"/>
          </a:xfrm>
        </p:grpSpPr>
        <p:sp>
          <p:nvSpPr>
            <p:cNvPr id="286" name="Rectangle 25"/>
            <p:cNvSpPr/>
            <p:nvPr/>
          </p:nvSpPr>
          <p:spPr>
            <a:xfrm>
              <a:off x="5616588" y="-2"/>
              <a:ext cx="1349387" cy="3602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7" name="Rectangle 26"/>
            <p:cNvSpPr/>
            <p:nvPr/>
          </p:nvSpPr>
          <p:spPr>
            <a:xfrm>
              <a:off x="-1" y="-2"/>
              <a:ext cx="1349388" cy="3602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8" name="Rectangle 27"/>
            <p:cNvSpPr/>
            <p:nvPr/>
          </p:nvSpPr>
          <p:spPr>
            <a:xfrm>
              <a:off x="1408119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89" name="Rectangle 28"/>
            <p:cNvSpPr/>
            <p:nvPr/>
          </p:nvSpPr>
          <p:spPr>
            <a:xfrm>
              <a:off x="2816232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290" name="Rectangle 29"/>
            <p:cNvSpPr/>
            <p:nvPr/>
          </p:nvSpPr>
          <p:spPr>
            <a:xfrm>
              <a:off x="4225935" y="-2"/>
              <a:ext cx="1349386" cy="3602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292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93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4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02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03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04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310" name="Groupe 6"/>
          <p:cNvGrpSpPr/>
          <p:nvPr/>
        </p:nvGrpSpPr>
        <p:grpSpPr>
          <a:xfrm>
            <a:off x="1998532" y="6432119"/>
            <a:ext cx="6965962" cy="36013"/>
            <a:chOff x="-1" y="0"/>
            <a:chExt cx="6965961" cy="36012"/>
          </a:xfrm>
        </p:grpSpPr>
        <p:sp>
          <p:nvSpPr>
            <p:cNvPr id="305" name="Rectangle 25"/>
            <p:cNvSpPr/>
            <p:nvPr/>
          </p:nvSpPr>
          <p:spPr>
            <a:xfrm>
              <a:off x="5616581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6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7" name="Rectangle 27"/>
            <p:cNvSpPr/>
            <p:nvPr/>
          </p:nvSpPr>
          <p:spPr>
            <a:xfrm>
              <a:off x="1408115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8" name="Rectangle 28"/>
            <p:cNvSpPr/>
            <p:nvPr/>
          </p:nvSpPr>
          <p:spPr>
            <a:xfrm>
              <a:off x="2816228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09" name="Rectangle 29"/>
            <p:cNvSpPr/>
            <p:nvPr/>
          </p:nvSpPr>
          <p:spPr>
            <a:xfrm>
              <a:off x="4225929" y="-1"/>
              <a:ext cx="1349380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11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9"/>
          <p:cNvSpPr/>
          <p:nvPr/>
        </p:nvSpPr>
        <p:spPr>
          <a:xfrm>
            <a:off x="0" y="836712"/>
            <a:ext cx="9144000" cy="457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19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325" name="Groupe 6"/>
          <p:cNvGrpSpPr/>
          <p:nvPr/>
        </p:nvGrpSpPr>
        <p:grpSpPr>
          <a:xfrm>
            <a:off x="1998532" y="6432121"/>
            <a:ext cx="6965962" cy="36011"/>
            <a:chOff x="-1" y="0"/>
            <a:chExt cx="6965961" cy="36009"/>
          </a:xfrm>
        </p:grpSpPr>
        <p:sp>
          <p:nvSpPr>
            <p:cNvPr id="320" name="Rectangle 25"/>
            <p:cNvSpPr/>
            <p:nvPr/>
          </p:nvSpPr>
          <p:spPr>
            <a:xfrm>
              <a:off x="5616580" y="-1"/>
              <a:ext cx="1349381" cy="3601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1" name="Rectangle 26"/>
            <p:cNvSpPr/>
            <p:nvPr/>
          </p:nvSpPr>
          <p:spPr>
            <a:xfrm>
              <a:off x="-2" y="-1"/>
              <a:ext cx="1349382" cy="36010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2" name="Rectangle 27"/>
            <p:cNvSpPr/>
            <p:nvPr/>
          </p:nvSpPr>
          <p:spPr>
            <a:xfrm>
              <a:off x="1408115" y="-1"/>
              <a:ext cx="1349380" cy="3601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3" name="Rectangle 28"/>
            <p:cNvSpPr/>
            <p:nvPr/>
          </p:nvSpPr>
          <p:spPr>
            <a:xfrm>
              <a:off x="2816228" y="-1"/>
              <a:ext cx="1349380" cy="36010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24" name="Rectangle 29"/>
            <p:cNvSpPr/>
            <p:nvPr/>
          </p:nvSpPr>
          <p:spPr>
            <a:xfrm>
              <a:off x="4225929" y="-1"/>
              <a:ext cx="1349380" cy="36010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26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27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28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ly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37" name="Numéro de diapositive"/>
          <p:cNvSpPr/>
          <p:nvPr>
            <p:ph type="sldNum" sz="quarter" idx="2"/>
          </p:nvPr>
        </p:nvSpPr>
        <p:spPr>
          <a:xfrm>
            <a:off x="8830402" y="6370465"/>
            <a:ext cx="158032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slide with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6" name="Texte niveau 1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FontTx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82662" indent="-28575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79600" indent="-319087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692400" indent="-36036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405187" indent="-352425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7" name="Numéro de diapositive"/>
          <p:cNvSpPr/>
          <p:nvPr>
            <p:ph type="sldNum" sz="quarter" idx="2"/>
          </p:nvPr>
        </p:nvSpPr>
        <p:spPr>
          <a:xfrm>
            <a:off x="8830402" y="6370465"/>
            <a:ext cx="158032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34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Connecteur droit 2"/>
          <p:cNvSpPr/>
          <p:nvPr/>
        </p:nvSpPr>
        <p:spPr>
          <a:xfrm>
            <a:off x="-2" y="593684"/>
            <a:ext cx="9144005" cy="5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ly 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56" name="Numéro de diapositive"/>
          <p:cNvSpPr/>
          <p:nvPr>
            <p:ph type="sldNum" sz="quarter" idx="2"/>
          </p:nvPr>
        </p:nvSpPr>
        <p:spPr>
          <a:xfrm>
            <a:off x="8830402" y="6370465"/>
            <a:ext cx="158032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slide with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e du titre"/>
          <p:cNvSpPr/>
          <p:nvPr>
            <p:ph type="title"/>
          </p:nvPr>
        </p:nvSpPr>
        <p:spPr>
          <a:xfrm>
            <a:off x="491641" y="230188"/>
            <a:ext cx="8442798" cy="839788"/>
          </a:xfrm>
          <a:prstGeom prst="rect">
            <a:avLst/>
          </a:prstGeom>
          <a:ln w="3175">
            <a:solidFill>
              <a:srgbClr val="005172"/>
            </a:solidFill>
            <a:round/>
          </a:ln>
        </p:spPr>
        <p:txBody>
          <a:bodyPr lIns="0" tIns="0" rIns="0" bIns="0" anchor="t"/>
          <a:lstStyle>
            <a:lvl1pPr algn="l">
              <a:lnSpc>
                <a:spcPts val="4000"/>
              </a:lnSpc>
              <a:defRPr sz="30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65" name="Texte niveau 1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FontTx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82662" indent="-28575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79600" indent="-319087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692400" indent="-36036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405187" indent="-352425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15000"/>
              <a:buFontTx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6" name="Numéro de diapositive"/>
          <p:cNvSpPr/>
          <p:nvPr>
            <p:ph type="sldNum" sz="quarter" idx="2"/>
          </p:nvPr>
        </p:nvSpPr>
        <p:spPr>
          <a:xfrm>
            <a:off x="8830402" y="6370465"/>
            <a:ext cx="158032" cy="145919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/>
          </a:lstStyle>
          <a:p>
            <a:pPr/>
            <a:r>
              <a:t>Texte du titre</a:t>
            </a:r>
          </a:p>
        </p:txBody>
      </p:sp>
      <p:sp>
        <p:nvSpPr>
          <p:cNvPr id="374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457200"/>
            <a:lvl2pPr defTabSz="457200"/>
            <a:lvl3pPr defTabSz="457200"/>
            <a:lvl4pPr defTabSz="457200"/>
            <a:lvl5pPr defTabSz="457200"/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75" name="Numéro de diapositive"/>
          <p:cNvSpPr/>
          <p:nvPr>
            <p:ph type="sldNum" sz="quarter" idx="2"/>
          </p:nvPr>
        </p:nvSpPr>
        <p:spPr>
          <a:xfrm>
            <a:off x="8422823" y="6404294"/>
            <a:ext cx="263978" cy="26923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9"/>
          <p:cNvSpPr/>
          <p:nvPr/>
        </p:nvSpPr>
        <p:spPr>
          <a:xfrm>
            <a:off x="0" y="836712"/>
            <a:ext cx="9144000" cy="45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383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389" name="Groupe 6"/>
          <p:cNvGrpSpPr/>
          <p:nvPr/>
        </p:nvGrpSpPr>
        <p:grpSpPr>
          <a:xfrm>
            <a:off x="1998530" y="6432118"/>
            <a:ext cx="6965966" cy="36015"/>
            <a:chOff x="0" y="0"/>
            <a:chExt cx="6965965" cy="36013"/>
          </a:xfrm>
        </p:grpSpPr>
        <p:sp>
          <p:nvSpPr>
            <p:cNvPr id="384" name="Rectangle 25"/>
            <p:cNvSpPr/>
            <p:nvPr/>
          </p:nvSpPr>
          <p:spPr>
            <a:xfrm>
              <a:off x="5616582" y="-1"/>
              <a:ext cx="1349383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5" name="Rectangle 26"/>
            <p:cNvSpPr/>
            <p:nvPr/>
          </p:nvSpPr>
          <p:spPr>
            <a:xfrm>
              <a:off x="-1" y="-1"/>
              <a:ext cx="1349384" cy="36014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6" name="Rectangle 27"/>
            <p:cNvSpPr/>
            <p:nvPr/>
          </p:nvSpPr>
          <p:spPr>
            <a:xfrm>
              <a:off x="1408117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7" name="Rectangle 28"/>
            <p:cNvSpPr/>
            <p:nvPr/>
          </p:nvSpPr>
          <p:spPr>
            <a:xfrm>
              <a:off x="2816230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388" name="Rectangle 29"/>
            <p:cNvSpPr/>
            <p:nvPr/>
          </p:nvSpPr>
          <p:spPr>
            <a:xfrm>
              <a:off x="4225931" y="-1"/>
              <a:ext cx="1349382" cy="36014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390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91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2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9"/>
          <p:cNvSpPr/>
          <p:nvPr/>
        </p:nvSpPr>
        <p:spPr>
          <a:xfrm>
            <a:off x="0" y="836712"/>
            <a:ext cx="9144000" cy="457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00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01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02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grpSp>
        <p:nvGrpSpPr>
          <p:cNvPr id="408" name="Groupe 6"/>
          <p:cNvGrpSpPr/>
          <p:nvPr/>
        </p:nvGrpSpPr>
        <p:grpSpPr>
          <a:xfrm>
            <a:off x="1998534" y="6432123"/>
            <a:ext cx="6965958" cy="36009"/>
            <a:chOff x="0" y="-1"/>
            <a:chExt cx="6965957" cy="36008"/>
          </a:xfrm>
        </p:grpSpPr>
        <p:sp>
          <p:nvSpPr>
            <p:cNvPr id="403" name="Rectangle 25"/>
            <p:cNvSpPr/>
            <p:nvPr/>
          </p:nvSpPr>
          <p:spPr>
            <a:xfrm>
              <a:off x="5616579" y="-2"/>
              <a:ext cx="1349378" cy="36009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4" name="Rectangle 26"/>
            <p:cNvSpPr/>
            <p:nvPr/>
          </p:nvSpPr>
          <p:spPr>
            <a:xfrm>
              <a:off x="-1" y="-2"/>
              <a:ext cx="1349380" cy="36009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5" name="Rectangle 27"/>
            <p:cNvSpPr/>
            <p:nvPr/>
          </p:nvSpPr>
          <p:spPr>
            <a:xfrm>
              <a:off x="1408114" y="-2"/>
              <a:ext cx="1349379" cy="36009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6" name="Rectangle 28"/>
            <p:cNvSpPr/>
            <p:nvPr/>
          </p:nvSpPr>
          <p:spPr>
            <a:xfrm>
              <a:off x="2816227" y="-2"/>
              <a:ext cx="1349378" cy="36009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07" name="Rectangle 29"/>
            <p:cNvSpPr/>
            <p:nvPr/>
          </p:nvSpPr>
          <p:spPr>
            <a:xfrm>
              <a:off x="4225928" y="-2"/>
              <a:ext cx="1349378" cy="36009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09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9"/>
          <p:cNvSpPr/>
          <p:nvPr/>
        </p:nvSpPr>
        <p:spPr>
          <a:xfrm>
            <a:off x="0" y="836712"/>
            <a:ext cx="9144000" cy="457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17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23" name="Groupe 6"/>
          <p:cNvGrpSpPr/>
          <p:nvPr/>
        </p:nvGrpSpPr>
        <p:grpSpPr>
          <a:xfrm>
            <a:off x="1998533" y="6432123"/>
            <a:ext cx="6965960" cy="36009"/>
            <a:chOff x="-1" y="-1"/>
            <a:chExt cx="6965958" cy="36008"/>
          </a:xfrm>
        </p:grpSpPr>
        <p:sp>
          <p:nvSpPr>
            <p:cNvPr id="418" name="Rectangle 25"/>
            <p:cNvSpPr/>
            <p:nvPr/>
          </p:nvSpPr>
          <p:spPr>
            <a:xfrm>
              <a:off x="5616578" y="-2"/>
              <a:ext cx="1349380" cy="36009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19" name="Rectangle 26"/>
            <p:cNvSpPr/>
            <p:nvPr/>
          </p:nvSpPr>
          <p:spPr>
            <a:xfrm>
              <a:off x="-2" y="-2"/>
              <a:ext cx="1349380" cy="36009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0" name="Rectangle 27"/>
            <p:cNvSpPr/>
            <p:nvPr/>
          </p:nvSpPr>
          <p:spPr>
            <a:xfrm>
              <a:off x="1408114" y="-2"/>
              <a:ext cx="1349379" cy="36009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1" name="Rectangle 28"/>
            <p:cNvSpPr/>
            <p:nvPr/>
          </p:nvSpPr>
          <p:spPr>
            <a:xfrm>
              <a:off x="2816227" y="-2"/>
              <a:ext cx="1349379" cy="36009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22" name="Rectangle 29"/>
            <p:cNvSpPr/>
            <p:nvPr/>
          </p:nvSpPr>
          <p:spPr>
            <a:xfrm>
              <a:off x="4225927" y="-2"/>
              <a:ext cx="1349379" cy="36009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24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25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2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7305" y="8617"/>
            <a:ext cx="1821898" cy="562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413001" y="2163389"/>
            <a:ext cx="299486" cy="916251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Ecole INRA Novembre 2014- David ROUSSEAU</a:t>
            </a:r>
          </a:p>
        </p:txBody>
      </p:sp>
      <p:sp>
        <p:nvSpPr>
          <p:cNvPr id="436" name="Texte du titre"/>
          <p:cNvSpPr/>
          <p:nvPr>
            <p:ph type="title"/>
          </p:nvPr>
        </p:nvSpPr>
        <p:spPr>
          <a:xfrm>
            <a:off x="161510" y="0"/>
            <a:ext cx="6781801" cy="571221"/>
          </a:xfrm>
          <a:prstGeom prst="rect">
            <a:avLst/>
          </a:prstGeom>
        </p:spPr>
        <p:txBody>
          <a:bodyPr/>
          <a:lstStyle>
            <a:lvl1pPr algn="l" defTabSz="457200">
              <a:defRPr b="1" sz="3200">
                <a:solidFill>
                  <a:srgbClr val="000090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7" name="Texte niveau 1…"/>
          <p:cNvSpPr/>
          <p:nvPr>
            <p:ph type="body" sz="half" idx="1"/>
          </p:nvPr>
        </p:nvSpPr>
        <p:spPr>
          <a:xfrm>
            <a:off x="457200" y="998730"/>
            <a:ext cx="4038600" cy="4525963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600"/>
              </a:spcBef>
              <a:buFontTx/>
              <a:buChar char="▪"/>
              <a:defRPr b="1" sz="2800"/>
            </a:lvl1pPr>
            <a:lvl2pPr marL="790575" indent="-333375" defTabSz="457200">
              <a:spcBef>
                <a:spcPts val="600"/>
              </a:spcBef>
              <a:buFontTx/>
              <a:buChar char="•"/>
              <a:defRPr b="1" sz="2800"/>
            </a:lvl2pPr>
            <a:lvl3pPr marL="1234438" indent="-320038" defTabSz="457200">
              <a:spcBef>
                <a:spcPts val="600"/>
              </a:spcBef>
              <a:buFontTx/>
              <a:buChar char="o"/>
              <a:defRPr b="1" sz="2800"/>
            </a:lvl3pPr>
            <a:lvl4pPr marL="1727200" indent="-355600" defTabSz="457200">
              <a:spcBef>
                <a:spcPts val="600"/>
              </a:spcBef>
              <a:buFontTx/>
              <a:defRPr b="1" sz="2800"/>
            </a:lvl4pPr>
            <a:lvl5pPr marL="2184400" indent="-355600" defTabSz="457200">
              <a:spcBef>
                <a:spcPts val="600"/>
              </a:spcBef>
              <a:buFontTx/>
              <a:defRPr b="1"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38" name="Connecteur droit 4"/>
          <p:cNvSpPr/>
          <p:nvPr/>
        </p:nvSpPr>
        <p:spPr>
          <a:xfrm>
            <a:off x="0" y="593684"/>
            <a:ext cx="9144002" cy="3"/>
          </a:xfrm>
          <a:prstGeom prst="line">
            <a:avLst/>
          </a:prstGeom>
          <a:ln w="38100">
            <a:solidFill>
              <a:srgbClr val="376092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9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47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53" name="Groupe 6"/>
          <p:cNvGrpSpPr/>
          <p:nvPr/>
        </p:nvGrpSpPr>
        <p:grpSpPr>
          <a:xfrm>
            <a:off x="1998531" y="6432119"/>
            <a:ext cx="6965964" cy="36013"/>
            <a:chOff x="-1" y="0"/>
            <a:chExt cx="6965963" cy="36012"/>
          </a:xfrm>
        </p:grpSpPr>
        <p:sp>
          <p:nvSpPr>
            <p:cNvPr id="448" name="Rectangle 25"/>
            <p:cNvSpPr/>
            <p:nvPr/>
          </p:nvSpPr>
          <p:spPr>
            <a:xfrm>
              <a:off x="5616581" y="-1"/>
              <a:ext cx="1349382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49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0" name="Rectangle 27"/>
            <p:cNvSpPr/>
            <p:nvPr/>
          </p:nvSpPr>
          <p:spPr>
            <a:xfrm>
              <a:off x="1408116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1" name="Rectangle 28"/>
            <p:cNvSpPr/>
            <p:nvPr/>
          </p:nvSpPr>
          <p:spPr>
            <a:xfrm>
              <a:off x="2816229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52" name="Rectangle 29"/>
            <p:cNvSpPr/>
            <p:nvPr/>
          </p:nvSpPr>
          <p:spPr>
            <a:xfrm>
              <a:off x="4225930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54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55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6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ectangle 9"/>
          <p:cNvSpPr/>
          <p:nvPr/>
        </p:nvSpPr>
        <p:spPr>
          <a:xfrm>
            <a:off x="0" y="836712"/>
            <a:ext cx="9144000" cy="45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10160" dir="5400000">
              <a:srgbClr val="000000">
                <a:alpha val="6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464" name="Rectangle 6"/>
          <p:cNvSpPr/>
          <p:nvPr/>
        </p:nvSpPr>
        <p:spPr>
          <a:xfrm>
            <a:off x="1" y="1"/>
            <a:ext cx="9144001" cy="836713"/>
          </a:xfrm>
          <a:prstGeom prst="rect">
            <a:avLst/>
          </a:prstGeom>
          <a:gradFill>
            <a:gsLst>
              <a:gs pos="0">
                <a:srgbClr val="256F2D"/>
              </a:gs>
              <a:gs pos="50000">
                <a:srgbClr val="36A041"/>
              </a:gs>
              <a:gs pos="100000">
                <a:srgbClr val="41BF4D"/>
              </a:gs>
            </a:gsLst>
            <a:lin ang="162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grpSp>
        <p:nvGrpSpPr>
          <p:cNvPr id="470" name="Groupe 6"/>
          <p:cNvGrpSpPr/>
          <p:nvPr/>
        </p:nvGrpSpPr>
        <p:grpSpPr>
          <a:xfrm>
            <a:off x="1998531" y="6432119"/>
            <a:ext cx="6965964" cy="36013"/>
            <a:chOff x="-1" y="0"/>
            <a:chExt cx="6965963" cy="36012"/>
          </a:xfrm>
        </p:grpSpPr>
        <p:sp>
          <p:nvSpPr>
            <p:cNvPr id="465" name="Rectangle 25"/>
            <p:cNvSpPr/>
            <p:nvPr/>
          </p:nvSpPr>
          <p:spPr>
            <a:xfrm>
              <a:off x="5616581" y="-1"/>
              <a:ext cx="1349382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49B754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6" name="Rectangle 26"/>
            <p:cNvSpPr/>
            <p:nvPr/>
          </p:nvSpPr>
          <p:spPr>
            <a:xfrm>
              <a:off x="-2" y="-1"/>
              <a:ext cx="1349383" cy="36013"/>
            </a:xfrm>
            <a:prstGeom prst="rect">
              <a:avLst/>
            </a:prstGeom>
            <a:gradFill flip="none" rotWithShape="1">
              <a:gsLst>
                <a:gs pos="0">
                  <a:srgbClr val="49B754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7" name="Rectangle 27"/>
            <p:cNvSpPr/>
            <p:nvPr/>
          </p:nvSpPr>
          <p:spPr>
            <a:xfrm>
              <a:off x="1408116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8" name="Rectangle 28"/>
            <p:cNvSpPr/>
            <p:nvPr/>
          </p:nvSpPr>
          <p:spPr>
            <a:xfrm>
              <a:off x="2816229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444A5A"/>
                </a:gs>
                <a:gs pos="100000">
                  <a:srgbClr val="98A0B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469" name="Rectangle 29"/>
            <p:cNvSpPr/>
            <p:nvPr/>
          </p:nvSpPr>
          <p:spPr>
            <a:xfrm>
              <a:off x="4225930" y="-1"/>
              <a:ext cx="1349381" cy="36013"/>
            </a:xfrm>
            <a:prstGeom prst="rect">
              <a:avLst/>
            </a:prstGeom>
            <a:gradFill flip="none" rotWithShape="1">
              <a:gsLst>
                <a:gs pos="0">
                  <a:srgbClr val="98A0B2"/>
                </a:gs>
                <a:gs pos="100000">
                  <a:srgbClr val="444A5A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471" name="Texte du titre"/>
          <p:cNvSpPr/>
          <p:nvPr>
            <p:ph type="title"/>
          </p:nvPr>
        </p:nvSpPr>
        <p:spPr>
          <a:xfrm>
            <a:off x="457200" y="41148"/>
            <a:ext cx="8229600" cy="756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72" name="Texte niveau 1…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>
            <a:lvl1pPr marL="438912" indent="-320040">
              <a:spcBef>
                <a:spcPts val="0"/>
              </a:spcBef>
              <a:buClr>
                <a:srgbClr val="5A6378"/>
              </a:buClr>
              <a:buSzPct val="80000"/>
              <a:buFontTx/>
              <a:buChar char="◼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31519" indent="-274319">
              <a:spcBef>
                <a:spcPts val="0"/>
              </a:spcBef>
              <a:buClr>
                <a:srgbClr val="5A6378"/>
              </a:buClr>
              <a:buSzPct val="90000"/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025271" indent="-257175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216152" indent="-182880">
              <a:spcBef>
                <a:spcPts val="0"/>
              </a:spcBef>
              <a:buClr>
                <a:srgbClr val="5A6378"/>
              </a:buClr>
              <a:buFontTx/>
              <a:buChar char="▪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426463" indent="-182880">
              <a:spcBef>
                <a:spcPts val="0"/>
              </a:spcBef>
              <a:buClr>
                <a:srgbClr val="5A6378"/>
              </a:buClr>
              <a:buFontTx/>
              <a:buChar char="­"/>
              <a:defRPr sz="1800">
                <a:solidFill>
                  <a:srgbClr val="444A5A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73" name="Numéro de diapositive"/>
          <p:cNvSpPr/>
          <p:nvPr>
            <p:ph type="sldNum" sz="quarter" idx="2"/>
          </p:nvPr>
        </p:nvSpPr>
        <p:spPr>
          <a:xfrm>
            <a:off x="8773160" y="6573519"/>
            <a:ext cx="165101" cy="1778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/>
          <p:cNvSpPr/>
          <p:nvPr/>
        </p:nvSpPr>
        <p:spPr>
          <a:xfrm>
            <a:off x="-19655" y="6594902"/>
            <a:ext cx="3556543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EPPN Workshop, Barcelona,  Spain</a:t>
            </a:r>
          </a:p>
        </p:txBody>
      </p:sp>
      <p:sp>
        <p:nvSpPr>
          <p:cNvPr id="44" name="Numéro de diapositive"/>
          <p:cNvSpPr/>
          <p:nvPr>
            <p:ph type="sldNum" sz="quarter" idx="2"/>
          </p:nvPr>
        </p:nvSpPr>
        <p:spPr>
          <a:xfrm>
            <a:off x="8369458" y="6594902"/>
            <a:ext cx="282730" cy="269237"/>
          </a:xfrm>
          <a:prstGeom prst="rect">
            <a:avLst/>
          </a:prstGeom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e du titre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2" name="Texte niveau 1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1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2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e du titre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Texte du titre</a:t>
            </a:r>
          </a:p>
        </p:txBody>
      </p:sp>
      <p:sp>
        <p:nvSpPr>
          <p:cNvPr id="70" name="Texte niveau 1…"/>
          <p:cNvSpPr/>
          <p:nvPr>
            <p:ph type="body" sz="quarter" idx="1"/>
          </p:nvPr>
        </p:nvSpPr>
        <p:spPr>
          <a:xfrm>
            <a:off x="722312" y="2906713"/>
            <a:ext cx="7772401" cy="15001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1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9" name="Texte niveau 1…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8" name="Texte niveau 1…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9" name="Espace réservé du texte 4"/>
          <p:cNvSpPr/>
          <p:nvPr>
            <p:ph type="body" sz="quarter" idx="13"/>
          </p:nvPr>
        </p:nvSpPr>
        <p:spPr>
          <a:xfrm>
            <a:off x="4645025" y="1535112"/>
            <a:ext cx="4041775" cy="6397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9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/>
          <p:nvPr>
            <p:ph type="sldNum" sz="quarter" idx="2"/>
          </p:nvPr>
        </p:nvSpPr>
        <p:spPr>
          <a:xfrm>
            <a:off x="8413152" y="6406787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vid.rousseau@univ-angers.fr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jpeg"/><Relationship Id="rId3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6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Relationship Id="rId3" Type="http://schemas.openxmlformats.org/officeDocument/2006/relationships/image" Target="../media/image32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6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5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hyperlink" Target="http://ij-plugins.sourceforge.net/plugins/segmentation/k-means.html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8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jpe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9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1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6.png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7.png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tif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1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19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17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0.png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jpeg"/><Relationship Id="rId3" Type="http://schemas.openxmlformats.org/officeDocument/2006/relationships/hyperlink" Target="mailto:david.rousseau@univ-angers.fr" TargetMode="External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23.tif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jpeg"/><Relationship Id="rId3" Type="http://schemas.openxmlformats.org/officeDocument/2006/relationships/hyperlink" Target="mailto:david.rousseau@univ-angers.fr" TargetMode="External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23.tif"/><Relationship Id="rId7" Type="http://schemas.openxmlformats.org/officeDocument/2006/relationships/image" Target="../media/image123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4.tif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7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4.png"/><Relationship Id="rId3" Type="http://schemas.openxmlformats.org/officeDocument/2006/relationships/hyperlink" Target="http://ilastik.org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angle 5"/>
          <p:cNvSpPr/>
          <p:nvPr>
            <p:ph type="sldNum" sz="quarter" idx="4294967295"/>
          </p:nvPr>
        </p:nvSpPr>
        <p:spPr>
          <a:xfrm>
            <a:off x="8369458" y="6594902"/>
            <a:ext cx="193434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3" name="Espace réservé du numéro de diapositive 1"/>
          <p:cNvSpPr/>
          <p:nvPr/>
        </p:nvSpPr>
        <p:spPr>
          <a:xfrm>
            <a:off x="7359650" y="7893049"/>
            <a:ext cx="762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4" name="Rectangle 8"/>
          <p:cNvSpPr/>
          <p:nvPr/>
        </p:nvSpPr>
        <p:spPr>
          <a:xfrm>
            <a:off x="-128126" y="1745519"/>
            <a:ext cx="9046007" cy="1143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Machine learning tutorial with applications in bioimaging.</a:t>
            </a:r>
          </a:p>
        </p:txBody>
      </p:sp>
      <p:sp>
        <p:nvSpPr>
          <p:cNvPr id="485" name="Rectangle 9"/>
          <p:cNvSpPr/>
          <p:nvPr/>
        </p:nvSpPr>
        <p:spPr>
          <a:xfrm>
            <a:off x="-20976" y="3623748"/>
            <a:ext cx="8415937" cy="127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David ROUSSEAU </a:t>
            </a:r>
          </a:p>
          <a:p>
            <a:pPr algn="ctr">
              <a:defRPr baseline="30000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LARIS, IRHS UMR INRA, 62 Avenue Notre Dame du Lac, 49000 Angers, France</a:t>
            </a:r>
          </a:p>
          <a:p>
            <a:pPr lvl="1" indent="457200" algn="ctr"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" invalidUrl="" action="" tgtFrame="" tooltip="" history="1" highlightClick="0" endSnd="0"/>
              </a:rPr>
              <a:t>david.rousseau@univ-angers.fr</a:t>
            </a:r>
          </a:p>
        </p:txBody>
      </p:sp>
      <p:pic>
        <p:nvPicPr>
          <p:cNvPr id="48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7135" y="173876"/>
            <a:ext cx="1768725" cy="725633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Neubias Conference Feb. 2019"/>
          <p:cNvSpPr/>
          <p:nvPr/>
        </p:nvSpPr>
        <p:spPr>
          <a:xfrm>
            <a:off x="245140" y="6446613"/>
            <a:ext cx="259083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Toulouse 11 march 2019</a:t>
            </a:r>
          </a:p>
        </p:txBody>
      </p:sp>
      <p:pic>
        <p:nvPicPr>
          <p:cNvPr id="48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0188" y="134233"/>
            <a:ext cx="1353932" cy="804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20650" y="25007"/>
            <a:ext cx="2776635" cy="1023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3174" y="62815"/>
            <a:ext cx="1353933" cy="94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pecific application domain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Specific application domain</a:t>
            </a:r>
          </a:p>
        </p:txBody>
      </p:sp>
      <p:sp>
        <p:nvSpPr>
          <p:cNvPr id="548" name="Histology…"/>
          <p:cNvSpPr/>
          <p:nvPr>
            <p:ph type="body" idx="1"/>
          </p:nvPr>
        </p:nvSpPr>
        <p:spPr>
          <a:xfrm>
            <a:off x="177800" y="1301831"/>
            <a:ext cx="8229600" cy="4625612"/>
          </a:xfrm>
          <a:prstGeom prst="rect">
            <a:avLst/>
          </a:prstGeom>
        </p:spPr>
        <p:txBody>
          <a:bodyPr/>
          <a:lstStyle/>
          <a:p>
            <a:pPr/>
            <a:r>
              <a:t>Histology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marL="0" indent="0" defTabSz="457200">
              <a:lnSpc>
                <a:spcPts val="3000"/>
              </a:lnSpc>
              <a:buSzTx/>
              <a:buNone/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Cui, Yuxin, et al. "A Deep Learning Algorithm for One-step Contour Aware Nuclei Segmentation of Histopathological Images." </a:t>
            </a:r>
            <a:r>
              <a:rPr i="1"/>
              <a:t>arXiv preprint arXiv:1803.02786</a:t>
            </a:r>
            <a:r>
              <a:t> (2018).</a:t>
            </a:r>
          </a:p>
        </p:txBody>
      </p:sp>
      <p:pic>
        <p:nvPicPr>
          <p:cNvPr id="549" name="Capture d’écran 2019-01-29 à 21.08.24.png" descr="Capture d’écran 2019-01-29 à 21.08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16112"/>
            <a:ext cx="9144000" cy="2203376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Cui, Yuxin, et al. &quot;A Deep Learning Algorithm for One-step Contour Aware Nuclei Segmentation of Histopathological Images.&quot; arXiv preprint arXiv:1803.02786 (2018)."/>
          <p:cNvSpPr/>
          <p:nvPr/>
        </p:nvSpPr>
        <p:spPr>
          <a:xfrm>
            <a:off x="290371" y="3893982"/>
            <a:ext cx="8563254" cy="812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Cui, Yuxin, et al. "A Deep Learning Algorithm for One-step Contour Aware Nuclei Segmentation of Histopathological Images." </a:t>
            </a:r>
            <a:r>
              <a:rPr i="1"/>
              <a:t>arXiv preprint arXiv:1803.02786</a:t>
            </a:r>
            <a:r>
              <a:t> (2018).</a:t>
            </a:r>
          </a:p>
        </p:txBody>
      </p:sp>
      <p:sp>
        <p:nvSpPr>
          <p:cNvPr id="551" name="Works well because…"/>
          <p:cNvSpPr/>
          <p:nvPr/>
        </p:nvSpPr>
        <p:spPr>
          <a:xfrm>
            <a:off x="227344" y="4735831"/>
            <a:ext cx="6584076" cy="142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Works well because </a:t>
            </a:r>
          </a:p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180472" indent="-180472" defTabSz="914400">
              <a:buSzPct val="100000"/>
              <a:buChar char="*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large amount of annotated data</a:t>
            </a:r>
          </a:p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* Easy data augmentation with color dithering and deformation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Image denois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Image denoising</a:t>
            </a:r>
          </a:p>
        </p:txBody>
      </p:sp>
      <p:sp>
        <p:nvSpPr>
          <p:cNvPr id="554" name="Works well because…"/>
          <p:cNvSpPr/>
          <p:nvPr/>
        </p:nvSpPr>
        <p:spPr>
          <a:xfrm>
            <a:off x="201941" y="5150965"/>
            <a:ext cx="5879059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Works well because </a:t>
            </a:r>
          </a:p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marL="180472" indent="-180472" defTabSz="914400">
              <a:buSzPct val="100000"/>
              <a:buChar char="*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Difference in frequency between noise and structures</a:t>
            </a:r>
          </a:p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* Easy data augmentation with physical simulator</a:t>
            </a:r>
          </a:p>
        </p:txBody>
      </p:sp>
      <p:pic>
        <p:nvPicPr>
          <p:cNvPr id="555" name="Capture d’écran 2019-01-29 à 21.17.18.png" descr="Capture d’écran 2019-01-29 à 21.1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" y="1480797"/>
            <a:ext cx="6433709" cy="3578405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Weigert, M., et al 2018. Content-aware image restoration: pushing the limits of fluorescence microscopy. Nature methods, 15(12), p.1090."/>
          <p:cNvSpPr/>
          <p:nvPr/>
        </p:nvSpPr>
        <p:spPr>
          <a:xfrm>
            <a:off x="325256" y="921997"/>
            <a:ext cx="8292630" cy="812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Weigert, M., et al 2018. Content-aware image restoration: pushing the limits of fluorescence microscopy. </a:t>
            </a:r>
            <a:r>
              <a:rPr i="1"/>
              <a:t>Nature methods</a:t>
            </a:r>
            <a:r>
              <a:t>, </a:t>
            </a:r>
            <a:r>
              <a:rPr i="1"/>
              <a:t>15</a:t>
            </a:r>
            <a:r>
              <a:t>(12), p.1090.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ransfer learn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Transfer learning</a:t>
            </a:r>
          </a:p>
        </p:txBody>
      </p:sp>
      <p:pic>
        <p:nvPicPr>
          <p:cNvPr id="559" name="Capture d’écran 2019-01-29 à 20.23.36.png" descr="Capture d’écran 2019-01-29 à 20.2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410" y="2119689"/>
            <a:ext cx="6454198" cy="431553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Zhang, Wenlu, et al. &quot;Deep model based transfer and multi-task learning for biological image analysis.&quot; IEEE Transactions on Big Data (2016)."/>
          <p:cNvSpPr/>
          <p:nvPr/>
        </p:nvSpPr>
        <p:spPr>
          <a:xfrm>
            <a:off x="199233" y="1265081"/>
            <a:ext cx="8745534" cy="812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Zhang, Wenlu, et al. "Deep model based transfer and multi-task learning for biological image analysis." </a:t>
            </a:r>
            <a:r>
              <a:rPr i="1"/>
              <a:t>IEEE Transactions on Big Data</a:t>
            </a:r>
            <a:r>
              <a:t> (2016).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uper-resolution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Super-resolution</a:t>
            </a:r>
          </a:p>
        </p:txBody>
      </p:sp>
      <p:sp>
        <p:nvSpPr>
          <p:cNvPr id="563" name="Corps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4" name="Capture d’écran 2019-01-29 à 20.35.10.png" descr="Capture d’écran 2019-01-29 à 20.3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846" y="1726189"/>
            <a:ext cx="5767114" cy="4723618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Ouyang, Wei, et al. &quot;Deep learning massively accelerates super-resolution localization microscopy.&quot; Nature biotechnology (2018)."/>
          <p:cNvSpPr/>
          <p:nvPr/>
        </p:nvSpPr>
        <p:spPr>
          <a:xfrm>
            <a:off x="152007" y="922702"/>
            <a:ext cx="7950982" cy="812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Ouyang, Wei, et al. "Deep learning massively accelerates super-resolution localization microscopy." </a:t>
            </a:r>
            <a:r>
              <a:rPr i="1"/>
              <a:t>Nature biotechnology</a:t>
            </a:r>
            <a:r>
              <a:t> (2018).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rouper 4"/>
          <p:cNvGrpSpPr/>
          <p:nvPr/>
        </p:nvGrpSpPr>
        <p:grpSpPr>
          <a:xfrm>
            <a:off x="917951" y="1146565"/>
            <a:ext cx="296478" cy="4572014"/>
            <a:chOff x="0" y="0"/>
            <a:chExt cx="296476" cy="4572013"/>
          </a:xfrm>
        </p:grpSpPr>
        <p:sp>
          <p:nvSpPr>
            <p:cNvPr id="567" name="Rectangle 6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68" name="Rectangle 14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69" name="Rectangle 15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0" name="Rectangle 16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1" name="Rectangle 17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2" name="Rectangle 18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3" name="Rectangle 19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4" name="Rectangle 20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5" name="Rectangle 21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6" name="Rectangle 22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7" name="Rectangle 23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578" name="Rectangle 24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580" name="ZoneTexte 1"/>
          <p:cNvSpPr/>
          <p:nvPr/>
        </p:nvSpPr>
        <p:spPr>
          <a:xfrm>
            <a:off x="3900487" y="971549"/>
            <a:ext cx="2539609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1D model of an image</a:t>
            </a:r>
          </a:p>
        </p:txBody>
      </p:sp>
      <p:sp>
        <p:nvSpPr>
          <p:cNvPr id="581" name="ZoneTexte 2"/>
          <p:cNvSpPr/>
          <p:nvPr/>
        </p:nvSpPr>
        <p:spPr>
          <a:xfrm>
            <a:off x="864392" y="833047"/>
            <a:ext cx="2336009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Pixels</a:t>
            </a:r>
          </a:p>
        </p:txBody>
      </p:sp>
      <p:sp>
        <p:nvSpPr>
          <p:cNvPr id="582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From expert based to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85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86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87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88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89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0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1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2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3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4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5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6" name="Connecteur droit avec flèche 26"/>
          <p:cNvSpPr/>
          <p:nvPr/>
        </p:nvSpPr>
        <p:spPr>
          <a:xfrm>
            <a:off x="1200134" y="1307301"/>
            <a:ext cx="1665598" cy="652157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7" name="Rectangle 27"/>
          <p:cNvSpPr/>
          <p:nvPr/>
        </p:nvSpPr>
        <p:spPr>
          <a:xfrm>
            <a:off x="4379121" y="115371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8" name="Rectangle 28"/>
          <p:cNvSpPr/>
          <p:nvPr/>
        </p:nvSpPr>
        <p:spPr>
          <a:xfrm>
            <a:off x="4386262" y="1535904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599" name="Rectangle 29"/>
          <p:cNvSpPr/>
          <p:nvPr/>
        </p:nvSpPr>
        <p:spPr>
          <a:xfrm>
            <a:off x="4386262" y="1910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0" name="Rectangle 30"/>
          <p:cNvSpPr/>
          <p:nvPr/>
        </p:nvSpPr>
        <p:spPr>
          <a:xfrm>
            <a:off x="4382687" y="229314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1" name="Rectangle 31"/>
          <p:cNvSpPr/>
          <p:nvPr/>
        </p:nvSpPr>
        <p:spPr>
          <a:xfrm>
            <a:off x="4371973" y="267890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2" name="Rectangle 32"/>
          <p:cNvSpPr/>
          <p:nvPr/>
        </p:nvSpPr>
        <p:spPr>
          <a:xfrm>
            <a:off x="4368398" y="3061092"/>
            <a:ext cx="289327" cy="375053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3" name="Rectangle 33"/>
          <p:cNvSpPr/>
          <p:nvPr/>
        </p:nvSpPr>
        <p:spPr>
          <a:xfrm>
            <a:off x="4375548" y="344328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4" name="Rectangle 34"/>
          <p:cNvSpPr/>
          <p:nvPr/>
        </p:nvSpPr>
        <p:spPr>
          <a:xfrm>
            <a:off x="4371975" y="3814764"/>
            <a:ext cx="289322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5" name="Rectangle 35"/>
          <p:cNvSpPr/>
          <p:nvPr/>
        </p:nvSpPr>
        <p:spPr>
          <a:xfrm>
            <a:off x="4371973" y="420052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6" name="Rectangle 36"/>
          <p:cNvSpPr/>
          <p:nvPr/>
        </p:nvSpPr>
        <p:spPr>
          <a:xfrm>
            <a:off x="4368400" y="458271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7" name="Rectangle 37"/>
          <p:cNvSpPr/>
          <p:nvPr/>
        </p:nvSpPr>
        <p:spPr>
          <a:xfrm>
            <a:off x="4368401" y="496848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8" name="Rectangle 38"/>
          <p:cNvSpPr/>
          <p:nvPr/>
        </p:nvSpPr>
        <p:spPr>
          <a:xfrm>
            <a:off x="4375541" y="535067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09" name="Connecteur droit avec flèche 40"/>
          <p:cNvSpPr/>
          <p:nvPr/>
        </p:nvSpPr>
        <p:spPr>
          <a:xfrm>
            <a:off x="1180486" y="1678063"/>
            <a:ext cx="1592236" cy="37000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0" name="Ellipse 44"/>
          <p:cNvSpPr/>
          <p:nvPr/>
        </p:nvSpPr>
        <p:spPr>
          <a:xfrm>
            <a:off x="2789620" y="1893085"/>
            <a:ext cx="519723" cy="453193"/>
          </a:xfrm>
          <a:prstGeom prst="ellipse">
            <a:avLst/>
          </a:prstGeom>
          <a:ln w="4800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11" name="ZoneTexte 45"/>
          <p:cNvSpPr/>
          <p:nvPr/>
        </p:nvSpPr>
        <p:spPr>
          <a:xfrm>
            <a:off x="2934290" y="1963402"/>
            <a:ext cx="2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12" name="Connecteur droit avec flèche 48"/>
          <p:cNvSpPr/>
          <p:nvPr/>
        </p:nvSpPr>
        <p:spPr>
          <a:xfrm>
            <a:off x="1216582" y="2144665"/>
            <a:ext cx="1547128" cy="8651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cxnSp>
        <p:nvCxnSpPr>
          <p:cNvPr id="613" name="Connecteur droit avec flèche 50"/>
          <p:cNvCxnSpPr>
            <a:stCxn id="587" idx="0"/>
            <a:endCxn id="610" idx="0"/>
          </p:cNvCxnSpPr>
          <p:nvPr/>
        </p:nvCxnSpPr>
        <p:spPr>
          <a:xfrm flipV="1">
            <a:off x="1069763" y="2119681"/>
            <a:ext cx="1979719" cy="353842"/>
          </a:xfrm>
          <a:prstGeom prst="straightConnector1">
            <a:avLst/>
          </a:prstGeom>
          <a:ln w="6350" cap="rnd">
            <a:solidFill>
              <a:srgbClr val="EAA900"/>
            </a:solidFill>
            <a:tailEnd type="triangle"/>
          </a:ln>
        </p:spPr>
      </p:cxnSp>
      <p:sp>
        <p:nvSpPr>
          <p:cNvPr id="614" name="Connecteur droit avec flèche 54"/>
          <p:cNvSpPr/>
          <p:nvPr/>
        </p:nvSpPr>
        <p:spPr>
          <a:xfrm flipV="1">
            <a:off x="1207276" y="2346268"/>
            <a:ext cx="1842207" cy="480873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5" name="Connecteur droit avec flèche 56"/>
          <p:cNvSpPr/>
          <p:nvPr/>
        </p:nvSpPr>
        <p:spPr>
          <a:xfrm flipV="1">
            <a:off x="3326241" y="2080609"/>
            <a:ext cx="1042159" cy="3907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6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617" name="ZoneTexte 59"/>
          <p:cNvSpPr/>
          <p:nvPr/>
        </p:nvSpPr>
        <p:spPr>
          <a:xfrm>
            <a:off x="4108963" y="8713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Filtered image Y</a:t>
            </a:r>
          </a:p>
        </p:txBody>
      </p:sp>
      <p:sp>
        <p:nvSpPr>
          <p:cNvPr id="618" name="ZoneTexte 60"/>
          <p:cNvSpPr/>
          <p:nvPr/>
        </p:nvSpPr>
        <p:spPr>
          <a:xfrm>
            <a:off x="1734148" y="1305511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W(-2)</a:t>
            </a:r>
          </a:p>
        </p:txBody>
      </p:sp>
      <p:sp>
        <p:nvSpPr>
          <p:cNvPr id="619" name="ZoneTexte 63"/>
          <p:cNvSpPr/>
          <p:nvPr/>
        </p:nvSpPr>
        <p:spPr>
          <a:xfrm>
            <a:off x="1737821" y="2610086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W(+2)</a:t>
            </a:r>
          </a:p>
        </p:txBody>
      </p:sp>
      <p:sp>
        <p:nvSpPr>
          <p:cNvPr id="620" name="ZoneTexte 65"/>
          <p:cNvSpPr/>
          <p:nvPr/>
        </p:nvSpPr>
        <p:spPr>
          <a:xfrm>
            <a:off x="1590739" y="1697863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W(-1)</a:t>
            </a:r>
          </a:p>
        </p:txBody>
      </p:sp>
      <p:sp>
        <p:nvSpPr>
          <p:cNvPr id="621" name="ZoneTexte 66"/>
          <p:cNvSpPr/>
          <p:nvPr/>
        </p:nvSpPr>
        <p:spPr>
          <a:xfrm>
            <a:off x="1294211" y="2404964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W(+1)</a:t>
            </a:r>
          </a:p>
        </p:txBody>
      </p:sp>
      <p:sp>
        <p:nvSpPr>
          <p:cNvPr id="622" name="ZoneTexte 67"/>
          <p:cNvSpPr/>
          <p:nvPr/>
        </p:nvSpPr>
        <p:spPr>
          <a:xfrm>
            <a:off x="1599750" y="2139680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W(0)</a:t>
            </a:r>
          </a:p>
        </p:txBody>
      </p:sp>
      <p:sp>
        <p:nvSpPr>
          <p:cNvPr id="623" name="ZoneTexte 68"/>
          <p:cNvSpPr/>
          <p:nvPr/>
        </p:nvSpPr>
        <p:spPr>
          <a:xfrm>
            <a:off x="872840" y="1210447"/>
            <a:ext cx="50094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X(1)</a:t>
            </a:r>
          </a:p>
        </p:txBody>
      </p:sp>
      <p:sp>
        <p:nvSpPr>
          <p:cNvPr id="624" name="ZoneTexte 71"/>
          <p:cNvSpPr/>
          <p:nvPr/>
        </p:nvSpPr>
        <p:spPr>
          <a:xfrm>
            <a:off x="879983" y="1571209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X(2)</a:t>
            </a:r>
          </a:p>
        </p:txBody>
      </p:sp>
      <p:sp>
        <p:nvSpPr>
          <p:cNvPr id="625" name="ZoneTexte 72"/>
          <p:cNvSpPr/>
          <p:nvPr/>
        </p:nvSpPr>
        <p:spPr>
          <a:xfrm>
            <a:off x="897841" y="3099978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X(i)</a:t>
            </a:r>
          </a:p>
        </p:txBody>
      </p:sp>
      <p:sp>
        <p:nvSpPr>
          <p:cNvPr id="626" name="ZoneTexte 73"/>
          <p:cNvSpPr/>
          <p:nvPr/>
        </p:nvSpPr>
        <p:spPr>
          <a:xfrm>
            <a:off x="4346966" y="120713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627" name="ZoneTexte 74"/>
          <p:cNvSpPr/>
          <p:nvPr/>
        </p:nvSpPr>
        <p:spPr>
          <a:xfrm>
            <a:off x="4346966" y="1582182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628" name="ZoneTexte 75"/>
          <p:cNvSpPr/>
          <p:nvPr/>
        </p:nvSpPr>
        <p:spPr>
          <a:xfrm>
            <a:off x="4346966" y="309966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Y(i)</a:t>
            </a:r>
          </a:p>
        </p:txBody>
      </p:sp>
      <p:sp>
        <p:nvSpPr>
          <p:cNvPr id="629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2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3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4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5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6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7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8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39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0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1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2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3" name="Connecteur droit avec flèche 26"/>
          <p:cNvSpPr/>
          <p:nvPr/>
        </p:nvSpPr>
        <p:spPr>
          <a:xfrm>
            <a:off x="1200134" y="1714492"/>
            <a:ext cx="1665598" cy="652157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4" name="Rectangle 27"/>
          <p:cNvSpPr/>
          <p:nvPr/>
        </p:nvSpPr>
        <p:spPr>
          <a:xfrm>
            <a:off x="4379121" y="115371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5" name="Rectangle 28"/>
          <p:cNvSpPr/>
          <p:nvPr/>
        </p:nvSpPr>
        <p:spPr>
          <a:xfrm>
            <a:off x="4386262" y="1535904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6" name="Rectangle 29"/>
          <p:cNvSpPr/>
          <p:nvPr/>
        </p:nvSpPr>
        <p:spPr>
          <a:xfrm>
            <a:off x="4386262" y="1910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7" name="Rectangle 30"/>
          <p:cNvSpPr/>
          <p:nvPr/>
        </p:nvSpPr>
        <p:spPr>
          <a:xfrm>
            <a:off x="4382687" y="229314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8" name="Rectangle 31"/>
          <p:cNvSpPr/>
          <p:nvPr/>
        </p:nvSpPr>
        <p:spPr>
          <a:xfrm>
            <a:off x="4371973" y="267890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49" name="Rectangle 32"/>
          <p:cNvSpPr/>
          <p:nvPr/>
        </p:nvSpPr>
        <p:spPr>
          <a:xfrm>
            <a:off x="4368398" y="3061092"/>
            <a:ext cx="289327" cy="375053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0" name="Rectangle 33"/>
          <p:cNvSpPr/>
          <p:nvPr/>
        </p:nvSpPr>
        <p:spPr>
          <a:xfrm>
            <a:off x="4375548" y="344328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1" name="Rectangle 34"/>
          <p:cNvSpPr/>
          <p:nvPr/>
        </p:nvSpPr>
        <p:spPr>
          <a:xfrm>
            <a:off x="4371975" y="3814764"/>
            <a:ext cx="289322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2" name="Rectangle 35"/>
          <p:cNvSpPr/>
          <p:nvPr/>
        </p:nvSpPr>
        <p:spPr>
          <a:xfrm>
            <a:off x="4371973" y="420052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3" name="Rectangle 36"/>
          <p:cNvSpPr/>
          <p:nvPr/>
        </p:nvSpPr>
        <p:spPr>
          <a:xfrm>
            <a:off x="4368400" y="458271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4" name="Rectangle 37"/>
          <p:cNvSpPr/>
          <p:nvPr/>
        </p:nvSpPr>
        <p:spPr>
          <a:xfrm>
            <a:off x="4368401" y="496848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5" name="Rectangle 38"/>
          <p:cNvSpPr/>
          <p:nvPr/>
        </p:nvSpPr>
        <p:spPr>
          <a:xfrm>
            <a:off x="4375541" y="535067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6" name="Connecteur droit avec flèche 40"/>
          <p:cNvSpPr/>
          <p:nvPr/>
        </p:nvSpPr>
        <p:spPr>
          <a:xfrm>
            <a:off x="1192071" y="2128821"/>
            <a:ext cx="1592236" cy="37000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7" name="Ellipse 44"/>
          <p:cNvSpPr/>
          <p:nvPr/>
        </p:nvSpPr>
        <p:spPr>
          <a:xfrm>
            <a:off x="2789620" y="2300276"/>
            <a:ext cx="519723" cy="453185"/>
          </a:xfrm>
          <a:prstGeom prst="ellipse">
            <a:avLst/>
          </a:prstGeom>
          <a:ln w="4800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58" name="ZoneTexte 45"/>
          <p:cNvSpPr/>
          <p:nvPr/>
        </p:nvSpPr>
        <p:spPr>
          <a:xfrm>
            <a:off x="2934290" y="2370589"/>
            <a:ext cx="2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659" name="Connecteur droit avec flèche 48"/>
          <p:cNvSpPr/>
          <p:nvPr/>
        </p:nvSpPr>
        <p:spPr>
          <a:xfrm>
            <a:off x="1237179" y="2552381"/>
            <a:ext cx="1547127" cy="8652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cxnSp>
        <p:nvCxnSpPr>
          <p:cNvPr id="660" name="Connecteur droit avec flèche 50"/>
          <p:cNvCxnSpPr>
            <a:stCxn id="635" idx="0"/>
            <a:endCxn id="657" idx="0"/>
          </p:cNvCxnSpPr>
          <p:nvPr/>
        </p:nvCxnSpPr>
        <p:spPr>
          <a:xfrm flipV="1">
            <a:off x="1069763" y="2526868"/>
            <a:ext cx="1979719" cy="332417"/>
          </a:xfrm>
          <a:prstGeom prst="straightConnector1">
            <a:avLst/>
          </a:prstGeom>
          <a:ln w="6350" cap="rnd">
            <a:solidFill>
              <a:srgbClr val="EAA900"/>
            </a:solidFill>
            <a:tailEnd type="triangle"/>
          </a:ln>
        </p:spPr>
      </p:cxnSp>
      <p:sp>
        <p:nvSpPr>
          <p:cNvPr id="661" name="Connecteur droit avec flèche 54"/>
          <p:cNvSpPr/>
          <p:nvPr/>
        </p:nvSpPr>
        <p:spPr>
          <a:xfrm flipV="1">
            <a:off x="1207276" y="2753461"/>
            <a:ext cx="1842207" cy="480868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2" name="Connecteur droit avec flèche 56"/>
          <p:cNvSpPr/>
          <p:nvPr/>
        </p:nvSpPr>
        <p:spPr>
          <a:xfrm flipV="1">
            <a:off x="3326241" y="2487800"/>
            <a:ext cx="1042159" cy="3907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3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664" name="ZoneTexte 59"/>
          <p:cNvSpPr/>
          <p:nvPr/>
        </p:nvSpPr>
        <p:spPr>
          <a:xfrm>
            <a:off x="4108963" y="8713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Filtered image Y</a:t>
            </a:r>
          </a:p>
        </p:txBody>
      </p:sp>
      <p:sp>
        <p:nvSpPr>
          <p:cNvPr id="665" name="ZoneTexte 60"/>
          <p:cNvSpPr/>
          <p:nvPr/>
        </p:nvSpPr>
        <p:spPr>
          <a:xfrm>
            <a:off x="1734148" y="1712702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W(-2)</a:t>
            </a:r>
          </a:p>
        </p:txBody>
      </p:sp>
      <p:sp>
        <p:nvSpPr>
          <p:cNvPr id="666" name="ZoneTexte 63"/>
          <p:cNvSpPr/>
          <p:nvPr/>
        </p:nvSpPr>
        <p:spPr>
          <a:xfrm>
            <a:off x="1737821" y="2995846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W(+2)</a:t>
            </a:r>
          </a:p>
        </p:txBody>
      </p:sp>
      <p:sp>
        <p:nvSpPr>
          <p:cNvPr id="667" name="ZoneTexte 65"/>
          <p:cNvSpPr/>
          <p:nvPr/>
        </p:nvSpPr>
        <p:spPr>
          <a:xfrm>
            <a:off x="1590739" y="2105056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W(-1)</a:t>
            </a:r>
          </a:p>
        </p:txBody>
      </p:sp>
      <p:sp>
        <p:nvSpPr>
          <p:cNvPr id="668" name="ZoneTexte 66"/>
          <p:cNvSpPr/>
          <p:nvPr/>
        </p:nvSpPr>
        <p:spPr>
          <a:xfrm>
            <a:off x="1540569" y="2662520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W(+1)</a:t>
            </a:r>
          </a:p>
        </p:txBody>
      </p:sp>
      <p:sp>
        <p:nvSpPr>
          <p:cNvPr id="669" name="ZoneTexte 67"/>
          <p:cNvSpPr/>
          <p:nvPr/>
        </p:nvSpPr>
        <p:spPr>
          <a:xfrm>
            <a:off x="1566297" y="2405795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W(o)</a:t>
            </a:r>
          </a:p>
        </p:txBody>
      </p:sp>
      <p:sp>
        <p:nvSpPr>
          <p:cNvPr id="670" name="ZoneTexte 68"/>
          <p:cNvSpPr/>
          <p:nvPr/>
        </p:nvSpPr>
        <p:spPr>
          <a:xfrm>
            <a:off x="872840" y="1210447"/>
            <a:ext cx="50094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X(1)</a:t>
            </a:r>
          </a:p>
        </p:txBody>
      </p:sp>
      <p:sp>
        <p:nvSpPr>
          <p:cNvPr id="671" name="ZoneTexte 71"/>
          <p:cNvSpPr/>
          <p:nvPr/>
        </p:nvSpPr>
        <p:spPr>
          <a:xfrm>
            <a:off x="879983" y="1571209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X(2)</a:t>
            </a:r>
          </a:p>
        </p:txBody>
      </p:sp>
      <p:sp>
        <p:nvSpPr>
          <p:cNvPr id="672" name="ZoneTexte 72"/>
          <p:cNvSpPr/>
          <p:nvPr/>
        </p:nvSpPr>
        <p:spPr>
          <a:xfrm>
            <a:off x="897841" y="3099978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X(i)</a:t>
            </a:r>
          </a:p>
        </p:txBody>
      </p:sp>
      <p:sp>
        <p:nvSpPr>
          <p:cNvPr id="673" name="ZoneTexte 73"/>
          <p:cNvSpPr/>
          <p:nvPr/>
        </p:nvSpPr>
        <p:spPr>
          <a:xfrm>
            <a:off x="4346966" y="120713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674" name="ZoneTexte 74"/>
          <p:cNvSpPr/>
          <p:nvPr/>
        </p:nvSpPr>
        <p:spPr>
          <a:xfrm>
            <a:off x="4346966" y="1582182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675" name="ZoneTexte 75"/>
          <p:cNvSpPr/>
          <p:nvPr/>
        </p:nvSpPr>
        <p:spPr>
          <a:xfrm>
            <a:off x="4346966" y="309966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Y(i)</a:t>
            </a:r>
          </a:p>
        </p:txBody>
      </p:sp>
      <p:sp>
        <p:nvSpPr>
          <p:cNvPr id="676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79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0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1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2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3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4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5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6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7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8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89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0" name="Connecteur droit avec flèche 26"/>
          <p:cNvSpPr/>
          <p:nvPr/>
        </p:nvSpPr>
        <p:spPr>
          <a:xfrm>
            <a:off x="1200134" y="2475308"/>
            <a:ext cx="1665598" cy="652158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1" name="Rectangle 27"/>
          <p:cNvSpPr/>
          <p:nvPr/>
        </p:nvSpPr>
        <p:spPr>
          <a:xfrm>
            <a:off x="4379121" y="115371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2" name="Rectangle 28"/>
          <p:cNvSpPr/>
          <p:nvPr/>
        </p:nvSpPr>
        <p:spPr>
          <a:xfrm>
            <a:off x="4386262" y="1535904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3" name="Rectangle 29"/>
          <p:cNvSpPr/>
          <p:nvPr/>
        </p:nvSpPr>
        <p:spPr>
          <a:xfrm>
            <a:off x="4386262" y="1910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4" name="Rectangle 30"/>
          <p:cNvSpPr/>
          <p:nvPr/>
        </p:nvSpPr>
        <p:spPr>
          <a:xfrm>
            <a:off x="4382687" y="229314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5" name="Rectangle 31"/>
          <p:cNvSpPr/>
          <p:nvPr/>
        </p:nvSpPr>
        <p:spPr>
          <a:xfrm>
            <a:off x="4371973" y="267890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6" name="Rectangle 32"/>
          <p:cNvSpPr/>
          <p:nvPr/>
        </p:nvSpPr>
        <p:spPr>
          <a:xfrm>
            <a:off x="4368398" y="3061092"/>
            <a:ext cx="289327" cy="375053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7" name="Rectangle 33"/>
          <p:cNvSpPr/>
          <p:nvPr/>
        </p:nvSpPr>
        <p:spPr>
          <a:xfrm>
            <a:off x="4375548" y="344328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8" name="Rectangle 34"/>
          <p:cNvSpPr/>
          <p:nvPr/>
        </p:nvSpPr>
        <p:spPr>
          <a:xfrm>
            <a:off x="4371975" y="3814764"/>
            <a:ext cx="289322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699" name="Rectangle 35"/>
          <p:cNvSpPr/>
          <p:nvPr/>
        </p:nvSpPr>
        <p:spPr>
          <a:xfrm>
            <a:off x="4371973" y="420052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00" name="Rectangle 36"/>
          <p:cNvSpPr/>
          <p:nvPr/>
        </p:nvSpPr>
        <p:spPr>
          <a:xfrm>
            <a:off x="4368400" y="458271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01" name="Rectangle 37"/>
          <p:cNvSpPr/>
          <p:nvPr/>
        </p:nvSpPr>
        <p:spPr>
          <a:xfrm>
            <a:off x="4368401" y="496848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02" name="Rectangle 38"/>
          <p:cNvSpPr/>
          <p:nvPr/>
        </p:nvSpPr>
        <p:spPr>
          <a:xfrm>
            <a:off x="4375541" y="535067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03" name="Connecteur droit avec flèche 40"/>
          <p:cNvSpPr/>
          <p:nvPr/>
        </p:nvSpPr>
        <p:spPr>
          <a:xfrm>
            <a:off x="1192071" y="2857492"/>
            <a:ext cx="1592236" cy="37000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4" name="Ellipse 44"/>
          <p:cNvSpPr/>
          <p:nvPr/>
        </p:nvSpPr>
        <p:spPr>
          <a:xfrm>
            <a:off x="2789620" y="3061092"/>
            <a:ext cx="519723" cy="453191"/>
          </a:xfrm>
          <a:prstGeom prst="ellipse">
            <a:avLst/>
          </a:prstGeom>
          <a:ln w="4800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05" name="ZoneTexte 45"/>
          <p:cNvSpPr/>
          <p:nvPr/>
        </p:nvSpPr>
        <p:spPr>
          <a:xfrm>
            <a:off x="2934290" y="3131410"/>
            <a:ext cx="2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06" name="Connecteur droit avec flèche 48"/>
          <p:cNvSpPr/>
          <p:nvPr/>
        </p:nvSpPr>
        <p:spPr>
          <a:xfrm>
            <a:off x="1237179" y="3323909"/>
            <a:ext cx="1547127" cy="8652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cxnSp>
        <p:nvCxnSpPr>
          <p:cNvPr id="707" name="Connecteur droit avec flèche 50"/>
          <p:cNvCxnSpPr>
            <a:stCxn id="684" idx="0"/>
            <a:endCxn id="704" idx="0"/>
          </p:cNvCxnSpPr>
          <p:nvPr/>
        </p:nvCxnSpPr>
        <p:spPr>
          <a:xfrm flipV="1">
            <a:off x="1062624" y="3287687"/>
            <a:ext cx="1986858" cy="335985"/>
          </a:xfrm>
          <a:prstGeom prst="straightConnector1">
            <a:avLst/>
          </a:prstGeom>
          <a:ln w="6350" cap="rnd">
            <a:solidFill>
              <a:srgbClr val="EAA900"/>
            </a:solidFill>
            <a:tailEnd type="triangle"/>
          </a:ln>
        </p:spPr>
      </p:cxnSp>
      <p:sp>
        <p:nvSpPr>
          <p:cNvPr id="708" name="Connecteur droit avec flèche 54"/>
          <p:cNvSpPr/>
          <p:nvPr/>
        </p:nvSpPr>
        <p:spPr>
          <a:xfrm flipV="1">
            <a:off x="1207276" y="3514279"/>
            <a:ext cx="1842207" cy="480868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9" name="Connecteur droit avec flèche 56"/>
          <p:cNvSpPr/>
          <p:nvPr/>
        </p:nvSpPr>
        <p:spPr>
          <a:xfrm flipV="1">
            <a:off x="3326241" y="3248617"/>
            <a:ext cx="1042159" cy="3907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0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711" name="ZoneTexte 59"/>
          <p:cNvSpPr/>
          <p:nvPr/>
        </p:nvSpPr>
        <p:spPr>
          <a:xfrm>
            <a:off x="4108963" y="8713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Filtered image Y</a:t>
            </a:r>
          </a:p>
        </p:txBody>
      </p:sp>
      <p:sp>
        <p:nvSpPr>
          <p:cNvPr id="712" name="ZoneTexte 60"/>
          <p:cNvSpPr/>
          <p:nvPr/>
        </p:nvSpPr>
        <p:spPr>
          <a:xfrm>
            <a:off x="1734148" y="2473518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W(-2)</a:t>
            </a:r>
          </a:p>
        </p:txBody>
      </p:sp>
      <p:sp>
        <p:nvSpPr>
          <p:cNvPr id="713" name="ZoneTexte 63"/>
          <p:cNvSpPr/>
          <p:nvPr/>
        </p:nvSpPr>
        <p:spPr>
          <a:xfrm>
            <a:off x="1737821" y="3778096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W(+2)</a:t>
            </a:r>
          </a:p>
        </p:txBody>
      </p:sp>
      <p:sp>
        <p:nvSpPr>
          <p:cNvPr id="714" name="ZoneTexte 65"/>
          <p:cNvSpPr/>
          <p:nvPr/>
        </p:nvSpPr>
        <p:spPr>
          <a:xfrm>
            <a:off x="1590739" y="2865870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W(-1)</a:t>
            </a:r>
          </a:p>
        </p:txBody>
      </p:sp>
      <p:sp>
        <p:nvSpPr>
          <p:cNvPr id="715" name="ZoneTexte 66"/>
          <p:cNvSpPr/>
          <p:nvPr/>
        </p:nvSpPr>
        <p:spPr>
          <a:xfrm>
            <a:off x="1540569" y="3423337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W(+1)</a:t>
            </a:r>
          </a:p>
        </p:txBody>
      </p:sp>
      <p:sp>
        <p:nvSpPr>
          <p:cNvPr id="716" name="ZoneTexte 67"/>
          <p:cNvSpPr/>
          <p:nvPr/>
        </p:nvSpPr>
        <p:spPr>
          <a:xfrm>
            <a:off x="1566297" y="3166615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W(o)</a:t>
            </a:r>
          </a:p>
        </p:txBody>
      </p:sp>
      <p:sp>
        <p:nvSpPr>
          <p:cNvPr id="717" name="ZoneTexte 68"/>
          <p:cNvSpPr/>
          <p:nvPr/>
        </p:nvSpPr>
        <p:spPr>
          <a:xfrm>
            <a:off x="872840" y="1210447"/>
            <a:ext cx="50094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X(1)</a:t>
            </a:r>
          </a:p>
        </p:txBody>
      </p:sp>
      <p:sp>
        <p:nvSpPr>
          <p:cNvPr id="718" name="ZoneTexte 71"/>
          <p:cNvSpPr/>
          <p:nvPr/>
        </p:nvSpPr>
        <p:spPr>
          <a:xfrm>
            <a:off x="879983" y="1571209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X(2)</a:t>
            </a:r>
          </a:p>
        </p:txBody>
      </p:sp>
      <p:sp>
        <p:nvSpPr>
          <p:cNvPr id="719" name="ZoneTexte 72"/>
          <p:cNvSpPr/>
          <p:nvPr/>
        </p:nvSpPr>
        <p:spPr>
          <a:xfrm>
            <a:off x="897841" y="3099978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X(i)</a:t>
            </a:r>
          </a:p>
        </p:txBody>
      </p:sp>
      <p:sp>
        <p:nvSpPr>
          <p:cNvPr id="720" name="ZoneTexte 73"/>
          <p:cNvSpPr/>
          <p:nvPr/>
        </p:nvSpPr>
        <p:spPr>
          <a:xfrm>
            <a:off x="4346966" y="120713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721" name="ZoneTexte 74"/>
          <p:cNvSpPr/>
          <p:nvPr/>
        </p:nvSpPr>
        <p:spPr>
          <a:xfrm>
            <a:off x="4346966" y="1582182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722" name="ZoneTexte 75"/>
          <p:cNvSpPr/>
          <p:nvPr/>
        </p:nvSpPr>
        <p:spPr>
          <a:xfrm>
            <a:off x="4346966" y="309966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Y(i)</a:t>
            </a:r>
          </a:p>
        </p:txBody>
      </p:sp>
      <p:sp>
        <p:nvSpPr>
          <p:cNvPr id="723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26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27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28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29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0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1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2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3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4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5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6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7" name="Connecteur droit avec flèche 26"/>
          <p:cNvSpPr/>
          <p:nvPr/>
        </p:nvSpPr>
        <p:spPr>
          <a:xfrm>
            <a:off x="1200134" y="2475308"/>
            <a:ext cx="1665598" cy="652158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38" name="Rectangle 27"/>
          <p:cNvSpPr/>
          <p:nvPr/>
        </p:nvSpPr>
        <p:spPr>
          <a:xfrm>
            <a:off x="4379121" y="115371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39" name="Rectangle 28"/>
          <p:cNvSpPr/>
          <p:nvPr/>
        </p:nvSpPr>
        <p:spPr>
          <a:xfrm>
            <a:off x="4386262" y="1535904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0" name="Rectangle 29"/>
          <p:cNvSpPr/>
          <p:nvPr/>
        </p:nvSpPr>
        <p:spPr>
          <a:xfrm>
            <a:off x="4386262" y="1910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1" name="Rectangle 30"/>
          <p:cNvSpPr/>
          <p:nvPr/>
        </p:nvSpPr>
        <p:spPr>
          <a:xfrm>
            <a:off x="4382687" y="229314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2" name="Rectangle 31"/>
          <p:cNvSpPr/>
          <p:nvPr/>
        </p:nvSpPr>
        <p:spPr>
          <a:xfrm>
            <a:off x="4371973" y="267890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3" name="Rectangle 32"/>
          <p:cNvSpPr/>
          <p:nvPr/>
        </p:nvSpPr>
        <p:spPr>
          <a:xfrm>
            <a:off x="4368398" y="3061092"/>
            <a:ext cx="289327" cy="375053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4" name="Rectangle 33"/>
          <p:cNvSpPr/>
          <p:nvPr/>
        </p:nvSpPr>
        <p:spPr>
          <a:xfrm>
            <a:off x="4375548" y="344328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5" name="Rectangle 34"/>
          <p:cNvSpPr/>
          <p:nvPr/>
        </p:nvSpPr>
        <p:spPr>
          <a:xfrm>
            <a:off x="4371975" y="3814764"/>
            <a:ext cx="289322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6" name="Rectangle 35"/>
          <p:cNvSpPr/>
          <p:nvPr/>
        </p:nvSpPr>
        <p:spPr>
          <a:xfrm>
            <a:off x="4371973" y="420052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7" name="Rectangle 36"/>
          <p:cNvSpPr/>
          <p:nvPr/>
        </p:nvSpPr>
        <p:spPr>
          <a:xfrm>
            <a:off x="4368400" y="458271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8" name="Rectangle 37"/>
          <p:cNvSpPr/>
          <p:nvPr/>
        </p:nvSpPr>
        <p:spPr>
          <a:xfrm>
            <a:off x="4368401" y="496848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49" name="Rectangle 38"/>
          <p:cNvSpPr/>
          <p:nvPr/>
        </p:nvSpPr>
        <p:spPr>
          <a:xfrm>
            <a:off x="4375541" y="535067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50" name="Connecteur droit avec flèche 40"/>
          <p:cNvSpPr/>
          <p:nvPr/>
        </p:nvSpPr>
        <p:spPr>
          <a:xfrm>
            <a:off x="1192071" y="2857492"/>
            <a:ext cx="1592236" cy="37000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1" name="Ellipse 44"/>
          <p:cNvSpPr/>
          <p:nvPr/>
        </p:nvSpPr>
        <p:spPr>
          <a:xfrm>
            <a:off x="2789620" y="3061092"/>
            <a:ext cx="519723" cy="453191"/>
          </a:xfrm>
          <a:prstGeom prst="ellipse">
            <a:avLst/>
          </a:prstGeom>
          <a:ln w="4800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52" name="ZoneTexte 45"/>
          <p:cNvSpPr/>
          <p:nvPr/>
        </p:nvSpPr>
        <p:spPr>
          <a:xfrm>
            <a:off x="2934290" y="3131410"/>
            <a:ext cx="2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53" name="Connecteur droit avec flèche 48"/>
          <p:cNvSpPr/>
          <p:nvPr/>
        </p:nvSpPr>
        <p:spPr>
          <a:xfrm>
            <a:off x="1237179" y="3323909"/>
            <a:ext cx="1547127" cy="8652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cxnSp>
        <p:nvCxnSpPr>
          <p:cNvPr id="754" name="Connecteur droit avec flèche 50"/>
          <p:cNvCxnSpPr>
            <a:stCxn id="731" idx="0"/>
            <a:endCxn id="751" idx="0"/>
          </p:cNvCxnSpPr>
          <p:nvPr/>
        </p:nvCxnSpPr>
        <p:spPr>
          <a:xfrm flipV="1">
            <a:off x="1062624" y="3287687"/>
            <a:ext cx="1986858" cy="335985"/>
          </a:xfrm>
          <a:prstGeom prst="straightConnector1">
            <a:avLst/>
          </a:prstGeom>
          <a:ln w="6350" cap="rnd">
            <a:solidFill>
              <a:srgbClr val="EAA900"/>
            </a:solidFill>
            <a:tailEnd type="triangle"/>
          </a:ln>
        </p:spPr>
      </p:cxnSp>
      <p:sp>
        <p:nvSpPr>
          <p:cNvPr id="755" name="Connecteur droit avec flèche 54"/>
          <p:cNvSpPr/>
          <p:nvPr/>
        </p:nvSpPr>
        <p:spPr>
          <a:xfrm flipV="1">
            <a:off x="1207276" y="3514279"/>
            <a:ext cx="1842207" cy="480868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6" name="Connecteur droit avec flèche 56"/>
          <p:cNvSpPr/>
          <p:nvPr/>
        </p:nvSpPr>
        <p:spPr>
          <a:xfrm flipV="1">
            <a:off x="3326241" y="3248617"/>
            <a:ext cx="1042159" cy="39074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7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758" name="ZoneTexte 59"/>
          <p:cNvSpPr/>
          <p:nvPr/>
        </p:nvSpPr>
        <p:spPr>
          <a:xfrm>
            <a:off x="4121663" y="845825"/>
            <a:ext cx="219075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sz="1300">
                <a:latin typeface="Corbel"/>
                <a:ea typeface="Corbel"/>
                <a:cs typeface="Corbel"/>
                <a:sym typeface="Corbel"/>
              </a:defRPr>
            </a:pPr>
            <a:r>
              <a:t>Filtered image Y : </a:t>
            </a:r>
            <a:r>
              <a:rPr sz="1800">
                <a:solidFill>
                  <a:schemeClr val="accent2">
                    <a:satOff val="-4966"/>
                    <a:lumOff val="-10549"/>
                  </a:schemeClr>
                </a:solidFill>
              </a:rPr>
              <a:t>feature</a:t>
            </a:r>
          </a:p>
        </p:txBody>
      </p:sp>
      <p:sp>
        <p:nvSpPr>
          <p:cNvPr id="759" name="ZoneTexte 60"/>
          <p:cNvSpPr/>
          <p:nvPr/>
        </p:nvSpPr>
        <p:spPr>
          <a:xfrm>
            <a:off x="1734148" y="2473518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W(-2)</a:t>
            </a:r>
          </a:p>
        </p:txBody>
      </p:sp>
      <p:sp>
        <p:nvSpPr>
          <p:cNvPr id="760" name="ZoneTexte 63"/>
          <p:cNvSpPr/>
          <p:nvPr/>
        </p:nvSpPr>
        <p:spPr>
          <a:xfrm>
            <a:off x="1737821" y="3778096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W(+2)</a:t>
            </a:r>
          </a:p>
        </p:txBody>
      </p:sp>
      <p:sp>
        <p:nvSpPr>
          <p:cNvPr id="761" name="ZoneTexte 65"/>
          <p:cNvSpPr/>
          <p:nvPr/>
        </p:nvSpPr>
        <p:spPr>
          <a:xfrm>
            <a:off x="1590739" y="2865870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W(-1)</a:t>
            </a:r>
          </a:p>
        </p:txBody>
      </p:sp>
      <p:sp>
        <p:nvSpPr>
          <p:cNvPr id="762" name="ZoneTexte 66"/>
          <p:cNvSpPr/>
          <p:nvPr/>
        </p:nvSpPr>
        <p:spPr>
          <a:xfrm>
            <a:off x="1540569" y="3423337"/>
            <a:ext cx="79026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W(+1)</a:t>
            </a:r>
          </a:p>
        </p:txBody>
      </p:sp>
      <p:sp>
        <p:nvSpPr>
          <p:cNvPr id="763" name="ZoneTexte 67"/>
          <p:cNvSpPr/>
          <p:nvPr/>
        </p:nvSpPr>
        <p:spPr>
          <a:xfrm>
            <a:off x="1566297" y="3166615"/>
            <a:ext cx="79026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W(o)</a:t>
            </a:r>
          </a:p>
        </p:txBody>
      </p:sp>
      <p:sp>
        <p:nvSpPr>
          <p:cNvPr id="764" name="ZoneTexte 68"/>
          <p:cNvSpPr/>
          <p:nvPr/>
        </p:nvSpPr>
        <p:spPr>
          <a:xfrm>
            <a:off x="872840" y="1210447"/>
            <a:ext cx="500948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X(1)</a:t>
            </a:r>
          </a:p>
        </p:txBody>
      </p:sp>
      <p:sp>
        <p:nvSpPr>
          <p:cNvPr id="765" name="ZoneTexte 71"/>
          <p:cNvSpPr/>
          <p:nvPr/>
        </p:nvSpPr>
        <p:spPr>
          <a:xfrm>
            <a:off x="879983" y="1571209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X(2)</a:t>
            </a:r>
          </a:p>
        </p:txBody>
      </p:sp>
      <p:sp>
        <p:nvSpPr>
          <p:cNvPr id="766" name="ZoneTexte 72"/>
          <p:cNvSpPr/>
          <p:nvPr/>
        </p:nvSpPr>
        <p:spPr>
          <a:xfrm>
            <a:off x="897841" y="3099978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X(i)</a:t>
            </a:r>
          </a:p>
        </p:txBody>
      </p:sp>
      <p:sp>
        <p:nvSpPr>
          <p:cNvPr id="767" name="ZoneTexte 73"/>
          <p:cNvSpPr/>
          <p:nvPr/>
        </p:nvSpPr>
        <p:spPr>
          <a:xfrm>
            <a:off x="4346966" y="120713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768" name="ZoneTexte 74"/>
          <p:cNvSpPr/>
          <p:nvPr/>
        </p:nvSpPr>
        <p:spPr>
          <a:xfrm>
            <a:off x="4346966" y="1582182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Y(1)</a:t>
            </a:r>
          </a:p>
        </p:txBody>
      </p:sp>
      <p:sp>
        <p:nvSpPr>
          <p:cNvPr id="769" name="ZoneTexte 75"/>
          <p:cNvSpPr/>
          <p:nvPr/>
        </p:nvSpPr>
        <p:spPr>
          <a:xfrm>
            <a:off x="4346966" y="3099666"/>
            <a:ext cx="5009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2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Y(i)</a:t>
            </a:r>
          </a:p>
        </p:txBody>
      </p:sp>
      <p:pic>
        <p:nvPicPr>
          <p:cNvPr id="7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6508" y="1800499"/>
            <a:ext cx="2850359" cy="1464474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ZoneTexte 1"/>
          <p:cNvSpPr/>
          <p:nvPr/>
        </p:nvSpPr>
        <p:spPr>
          <a:xfrm>
            <a:off x="5523896" y="1343028"/>
            <a:ext cx="2310114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 neurosciences : pooling</a:t>
            </a:r>
          </a:p>
        </p:txBody>
      </p:sp>
      <p:sp>
        <p:nvSpPr>
          <p:cNvPr id="772" name="ZoneTexte 49"/>
          <p:cNvSpPr/>
          <p:nvPr/>
        </p:nvSpPr>
        <p:spPr>
          <a:xfrm>
            <a:off x="5523896" y="3807621"/>
            <a:ext cx="3134334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 electrical engineering : convolution </a:t>
            </a:r>
          </a:p>
        </p:txBody>
      </p:sp>
      <p:pic>
        <p:nvPicPr>
          <p:cNvPr id="773" name="Image 4" descr="Imag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1066" y="4423771"/>
            <a:ext cx="2190755" cy="58103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77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78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79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0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1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2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3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4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5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6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7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788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grpSp>
        <p:nvGrpSpPr>
          <p:cNvPr id="801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789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0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1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2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3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4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5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6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7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8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799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00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802" name="ZoneTexte 1"/>
          <p:cNvSpPr/>
          <p:nvPr/>
        </p:nvSpPr>
        <p:spPr>
          <a:xfrm>
            <a:off x="1691680" y="2492896"/>
            <a:ext cx="11521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 1</a:t>
            </a:r>
          </a:p>
        </p:txBody>
      </p:sp>
      <p:sp>
        <p:nvSpPr>
          <p:cNvPr id="803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sp>
        <p:nvSpPr>
          <p:cNvPr id="804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itl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/>
          <a:p>
            <a:pPr/>
            <a:r>
              <a:t>Who am I? …  like all of us data scientists</a:t>
            </a:r>
          </a:p>
        </p:txBody>
      </p:sp>
      <p:sp>
        <p:nvSpPr>
          <p:cNvPr id="493" name="Slide Number Placeholder 3"/>
          <p:cNvSpPr/>
          <p:nvPr>
            <p:ph type="sldNum" sz="quarter" idx="4294967295"/>
          </p:nvPr>
        </p:nvSpPr>
        <p:spPr>
          <a:xfrm>
            <a:off x="8811258" y="6573517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4081" y="1636498"/>
            <a:ext cx="3995838" cy="3995840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E. Belin…"/>
          <p:cNvSpPr/>
          <p:nvPr/>
        </p:nvSpPr>
        <p:spPr>
          <a:xfrm>
            <a:off x="6202538" y="2316053"/>
            <a:ext cx="1425619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/>
          </a:p>
          <a:p>
            <a:pPr defTabSz="914400"/>
            <a:r>
              <a:t>D. Rousseau</a:t>
            </a:r>
          </a:p>
        </p:txBody>
      </p:sp>
      <p:sp>
        <p:nvSpPr>
          <p:cNvPr id="496" name="Ligne"/>
          <p:cNvSpPr/>
          <p:nvPr/>
        </p:nvSpPr>
        <p:spPr>
          <a:xfrm flipH="1">
            <a:off x="5855272" y="2887558"/>
            <a:ext cx="309255" cy="309256"/>
          </a:xfrm>
          <a:prstGeom prst="line">
            <a:avLst/>
          </a:prstGeom>
          <a:ln w="25400">
            <a:solidFill>
              <a:srgbClr val="F0AD00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07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08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09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0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1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2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3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4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5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6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7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818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grpSp>
        <p:nvGrpSpPr>
          <p:cNvPr id="831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819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0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1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2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3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4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5" name="Rectangle 104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6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7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8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29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30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832" name="ZoneTexte 1"/>
          <p:cNvSpPr/>
          <p:nvPr/>
        </p:nvSpPr>
        <p:spPr>
          <a:xfrm>
            <a:off x="1691680" y="2492896"/>
            <a:ext cx="11521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 1</a:t>
            </a:r>
          </a:p>
        </p:txBody>
      </p:sp>
      <p:sp>
        <p:nvSpPr>
          <p:cNvPr id="833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sp>
        <p:nvSpPr>
          <p:cNvPr id="834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 defTabSz="832102">
              <a:defRPr sz="3200"/>
            </a:lvl1pPr>
          </a:lstStyle>
          <a:p>
            <a:pPr/>
            <a:r>
              <a:t>Filtering as basic tool of expert bioimage analyst</a:t>
            </a:r>
          </a:p>
        </p:txBody>
      </p:sp>
      <p:sp>
        <p:nvSpPr>
          <p:cNvPr id="835" name="Connecteur droit avec flèche 88"/>
          <p:cNvSpPr/>
          <p:nvPr/>
        </p:nvSpPr>
        <p:spPr>
          <a:xfrm>
            <a:off x="5309058" y="2924941"/>
            <a:ext cx="1440165" cy="6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36" name="ZoneTexte 5"/>
          <p:cNvSpPr/>
          <p:nvPr/>
        </p:nvSpPr>
        <p:spPr>
          <a:xfrm>
            <a:off x="5367370" y="247351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classifier</a:t>
            </a:r>
          </a:p>
        </p:txBody>
      </p:sp>
      <p:sp>
        <p:nvSpPr>
          <p:cNvPr id="837" name="ZoneTexte 90"/>
          <p:cNvSpPr/>
          <p:nvPr/>
        </p:nvSpPr>
        <p:spPr>
          <a:xfrm>
            <a:off x="5364088" y="306895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regression</a:t>
            </a:r>
          </a:p>
        </p:txBody>
      </p:sp>
      <p:grpSp>
        <p:nvGrpSpPr>
          <p:cNvPr id="850" name="Grouper 91"/>
          <p:cNvGrpSpPr/>
          <p:nvPr/>
        </p:nvGrpSpPr>
        <p:grpSpPr>
          <a:xfrm>
            <a:off x="7308300" y="1196745"/>
            <a:ext cx="296477" cy="4572016"/>
            <a:chOff x="0" y="-1"/>
            <a:chExt cx="296476" cy="4572015"/>
          </a:xfrm>
        </p:grpSpPr>
        <p:sp>
          <p:nvSpPr>
            <p:cNvPr id="838" name="Rectangle 9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39" name="Rectangle 9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0" name="Rectangle 9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1" name="Rectangle 9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2" name="Rectangle 9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3" name="Rectangle 111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4" name="Rectangle 112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5" name="Rectangle 113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6" name="Rectangle 114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7" name="Rectangle 115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8" name="Rectangle 116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849" name="Rectangle 117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851" name="ZoneTexte 118"/>
          <p:cNvSpPr/>
          <p:nvPr/>
        </p:nvSpPr>
        <p:spPr>
          <a:xfrm>
            <a:off x="7151923" y="9201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Output image Z</a:t>
            </a:r>
          </a:p>
        </p:txBody>
      </p:sp>
      <p:sp>
        <p:nvSpPr>
          <p:cNvPr id="852" name="ZoneTexte 1"/>
          <p:cNvSpPr/>
          <p:nvPr/>
        </p:nvSpPr>
        <p:spPr>
          <a:xfrm>
            <a:off x="3995932" y="836712"/>
            <a:ext cx="115213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Feature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Visual illustration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Visual illustration</a:t>
            </a:r>
          </a:p>
        </p:txBody>
      </p:sp>
      <p:pic>
        <p:nvPicPr>
          <p:cNvPr id="855" name="Capture d’écran 2019-03-10 à 19.33.10.png" descr="Capture d’écran 2019-03-10 à 19.33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2054367"/>
            <a:ext cx="9144000" cy="2749266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Raw image"/>
          <p:cNvSpPr/>
          <p:nvPr/>
        </p:nvSpPr>
        <p:spPr>
          <a:xfrm>
            <a:off x="373239" y="1757681"/>
            <a:ext cx="1247583" cy="370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Raw image</a:t>
            </a:r>
          </a:p>
        </p:txBody>
      </p:sp>
      <p:sp>
        <p:nvSpPr>
          <p:cNvPr id="857" name="X"/>
          <p:cNvSpPr/>
          <p:nvPr/>
        </p:nvSpPr>
        <p:spPr>
          <a:xfrm>
            <a:off x="3154539" y="1757681"/>
            <a:ext cx="256611" cy="370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858" name="Y feature"/>
          <p:cNvSpPr/>
          <p:nvPr/>
        </p:nvSpPr>
        <p:spPr>
          <a:xfrm>
            <a:off x="5846939" y="1757681"/>
            <a:ext cx="1087296" cy="370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 Y feature</a:t>
            </a:r>
          </a:p>
        </p:txBody>
      </p:sp>
      <p:sp>
        <p:nvSpPr>
          <p:cNvPr id="859" name="Decision"/>
          <p:cNvSpPr/>
          <p:nvPr/>
        </p:nvSpPr>
        <p:spPr>
          <a:xfrm>
            <a:off x="8183739" y="1757681"/>
            <a:ext cx="980809" cy="370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Decision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he simplest classifier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The simplest classifier</a:t>
            </a:r>
          </a:p>
        </p:txBody>
      </p:sp>
      <p:sp>
        <p:nvSpPr>
          <p:cNvPr id="862" name="Thresholding an histogram transformation to produce two classes of pixel :…"/>
          <p:cNvSpPr/>
          <p:nvPr>
            <p:ph type="body" sz="half" idx="1"/>
          </p:nvPr>
        </p:nvSpPr>
        <p:spPr>
          <a:xfrm>
            <a:off x="334108" y="1169375"/>
            <a:ext cx="8609135" cy="2798889"/>
          </a:xfrm>
          <a:prstGeom prst="rect">
            <a:avLst/>
          </a:prstGeom>
        </p:spPr>
        <p:txBody>
          <a:bodyPr/>
          <a:lstStyle/>
          <a:p>
            <a:pPr marL="342900" indent="-342900" defTabSz="457200">
              <a:spcBef>
                <a:spcPts val="400"/>
              </a:spcBef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Thresholding an histogram transformation to produce two classes of pixel :</a:t>
            </a:r>
          </a:p>
          <a:p>
            <a:pPr lvl="1" marL="742950" indent="-285750" defTabSz="457200">
              <a:spcBef>
                <a:spcPts val="400"/>
              </a:spcBef>
              <a:buClrTx/>
              <a:buSzPct val="100000"/>
              <a:buFont typeface="Arial"/>
              <a:buChar char="–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	The ensemble of pixels 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lower than the threshold: classe 0</a:t>
            </a:r>
            <a:endParaRPr sz="2800"/>
          </a:p>
          <a:p>
            <a:pPr lvl="1" marL="742950" indent="-285750" defTabSz="457200">
              <a:spcBef>
                <a:spcPts val="400"/>
              </a:spcBef>
              <a:buClrTx/>
              <a:buSzPct val="100000"/>
              <a:buFont typeface="Arial"/>
              <a:buChar char="–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	The ensemble of pixels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larger than the threshold: classe 1 (or 255 for ImageJ friends)</a:t>
            </a:r>
            <a:endParaRPr sz="2800"/>
          </a:p>
          <a:p>
            <a:pPr marL="342900" indent="-342900" defTabSz="457200">
              <a:spcBef>
                <a:spcPts val="400"/>
              </a:spcBef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How to select threshold?</a:t>
            </a:r>
          </a:p>
        </p:txBody>
      </p:sp>
      <p:grpSp>
        <p:nvGrpSpPr>
          <p:cNvPr id="878" name="Grouper"/>
          <p:cNvGrpSpPr/>
          <p:nvPr/>
        </p:nvGrpSpPr>
        <p:grpSpPr>
          <a:xfrm>
            <a:off x="408839" y="3499513"/>
            <a:ext cx="3493826" cy="2165842"/>
            <a:chOff x="-1" y="0"/>
            <a:chExt cx="3493824" cy="2165840"/>
          </a:xfrm>
        </p:grpSpPr>
        <p:sp>
          <p:nvSpPr>
            <p:cNvPr id="863" name="Figure"/>
            <p:cNvSpPr/>
            <p:nvPr/>
          </p:nvSpPr>
          <p:spPr>
            <a:xfrm>
              <a:off x="1740878" y="1138603"/>
              <a:ext cx="1365742" cy="69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122"/>
                  </a:moveTo>
                  <a:lnTo>
                    <a:pt x="3241" y="19720"/>
                  </a:lnTo>
                  <a:lnTo>
                    <a:pt x="4721" y="17745"/>
                  </a:lnTo>
                  <a:lnTo>
                    <a:pt x="6202" y="14368"/>
                  </a:lnTo>
                  <a:lnTo>
                    <a:pt x="7699" y="9621"/>
                  </a:lnTo>
                  <a:lnTo>
                    <a:pt x="8933" y="4842"/>
                  </a:lnTo>
                  <a:lnTo>
                    <a:pt x="10167" y="478"/>
                  </a:lnTo>
                  <a:lnTo>
                    <a:pt x="10923" y="0"/>
                  </a:lnTo>
                  <a:lnTo>
                    <a:pt x="11647" y="478"/>
                  </a:lnTo>
                  <a:lnTo>
                    <a:pt x="12930" y="4842"/>
                  </a:lnTo>
                  <a:lnTo>
                    <a:pt x="13654" y="9112"/>
                  </a:lnTo>
                  <a:lnTo>
                    <a:pt x="14411" y="12011"/>
                  </a:lnTo>
                  <a:lnTo>
                    <a:pt x="15135" y="14368"/>
                  </a:lnTo>
                  <a:lnTo>
                    <a:pt x="15266" y="14559"/>
                  </a:lnTo>
                  <a:lnTo>
                    <a:pt x="16879" y="18255"/>
                  </a:lnTo>
                  <a:lnTo>
                    <a:pt x="18376" y="20135"/>
                  </a:lnTo>
                  <a:lnTo>
                    <a:pt x="18458" y="20135"/>
                  </a:lnTo>
                  <a:lnTo>
                    <a:pt x="21600" y="21600"/>
                  </a:lnTo>
                  <a:lnTo>
                    <a:pt x="0" y="21122"/>
                  </a:ln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64" name="Figure"/>
            <p:cNvSpPr/>
            <p:nvPr/>
          </p:nvSpPr>
          <p:spPr>
            <a:xfrm>
              <a:off x="169984" y="542192"/>
              <a:ext cx="1630978" cy="1286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10" y="21600"/>
                  </a:lnTo>
                  <a:lnTo>
                    <a:pt x="2920" y="20592"/>
                  </a:lnTo>
                  <a:lnTo>
                    <a:pt x="4987" y="19054"/>
                  </a:lnTo>
                  <a:lnTo>
                    <a:pt x="6020" y="16969"/>
                  </a:lnTo>
                  <a:lnTo>
                    <a:pt x="7466" y="12355"/>
                  </a:lnTo>
                  <a:lnTo>
                    <a:pt x="8720" y="8254"/>
                  </a:lnTo>
                  <a:lnTo>
                    <a:pt x="9753" y="4631"/>
                  </a:lnTo>
                  <a:lnTo>
                    <a:pt x="10607" y="2068"/>
                  </a:lnTo>
                  <a:lnTo>
                    <a:pt x="11640" y="256"/>
                  </a:lnTo>
                  <a:lnTo>
                    <a:pt x="12246" y="0"/>
                  </a:lnTo>
                  <a:lnTo>
                    <a:pt x="12880" y="530"/>
                  </a:lnTo>
                  <a:lnTo>
                    <a:pt x="13280" y="1811"/>
                  </a:lnTo>
                  <a:lnTo>
                    <a:pt x="13707" y="5161"/>
                  </a:lnTo>
                  <a:lnTo>
                    <a:pt x="14946" y="11603"/>
                  </a:lnTo>
                  <a:lnTo>
                    <a:pt x="16834" y="17499"/>
                  </a:lnTo>
                  <a:lnTo>
                    <a:pt x="18253" y="20062"/>
                  </a:lnTo>
                  <a:lnTo>
                    <a:pt x="19327" y="2086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2B2B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65" name="Triangle"/>
            <p:cNvSpPr/>
            <p:nvPr/>
          </p:nvSpPr>
          <p:spPr>
            <a:xfrm>
              <a:off x="134815" y="65942"/>
              <a:ext cx="67411" cy="9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98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66" name="Triangle"/>
            <p:cNvSpPr/>
            <p:nvPr/>
          </p:nvSpPr>
          <p:spPr>
            <a:xfrm>
              <a:off x="134815" y="65942"/>
              <a:ext cx="67411" cy="96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98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8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67" name="Ligne"/>
            <p:cNvSpPr/>
            <p:nvPr/>
          </p:nvSpPr>
          <p:spPr>
            <a:xfrm flipV="1">
              <a:off x="169984" y="152400"/>
              <a:ext cx="3" cy="183759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68" name="Triangle"/>
            <p:cNvSpPr/>
            <p:nvPr/>
          </p:nvSpPr>
          <p:spPr>
            <a:xfrm>
              <a:off x="3264879" y="1792165"/>
              <a:ext cx="101114" cy="67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98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12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69" name="Triangle"/>
            <p:cNvSpPr/>
            <p:nvPr/>
          </p:nvSpPr>
          <p:spPr>
            <a:xfrm>
              <a:off x="3264879" y="1792165"/>
              <a:ext cx="101114" cy="67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98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1298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70" name="Ligne"/>
            <p:cNvSpPr/>
            <p:nvPr/>
          </p:nvSpPr>
          <p:spPr>
            <a:xfrm>
              <a:off x="-2" y="1824404"/>
              <a:ext cx="3278073" cy="1467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71" name="Rectangle"/>
            <p:cNvSpPr/>
            <p:nvPr/>
          </p:nvSpPr>
          <p:spPr>
            <a:xfrm>
              <a:off x="303334" y="21980"/>
              <a:ext cx="372210" cy="1992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72" name="N"/>
            <p:cNvSpPr/>
            <p:nvPr/>
          </p:nvSpPr>
          <p:spPr>
            <a:xfrm>
              <a:off x="313592" y="0"/>
              <a:ext cx="160462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873" name="Rectangle"/>
            <p:cNvSpPr/>
            <p:nvPr/>
          </p:nvSpPr>
          <p:spPr>
            <a:xfrm>
              <a:off x="1419957" y="1969477"/>
              <a:ext cx="373676" cy="1963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74" name="Rectangle"/>
            <p:cNvSpPr/>
            <p:nvPr/>
          </p:nvSpPr>
          <p:spPr>
            <a:xfrm>
              <a:off x="3232640" y="1565030"/>
              <a:ext cx="168522" cy="1963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75" name="NG"/>
            <p:cNvSpPr/>
            <p:nvPr/>
          </p:nvSpPr>
          <p:spPr>
            <a:xfrm>
              <a:off x="3242898" y="1541584"/>
              <a:ext cx="250926" cy="249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N</a:t>
              </a:r>
              <a:r>
                <a:rPr baseline="-25000"/>
                <a:t>G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849923" y="360484"/>
              <a:ext cx="373676" cy="1992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77" name="Rectangle"/>
            <p:cNvSpPr/>
            <p:nvPr/>
          </p:nvSpPr>
          <p:spPr>
            <a:xfrm>
              <a:off x="1910863" y="633046"/>
              <a:ext cx="375141" cy="2007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grpSp>
        <p:nvGrpSpPr>
          <p:cNvPr id="881" name="Grouper"/>
          <p:cNvGrpSpPr/>
          <p:nvPr/>
        </p:nvGrpSpPr>
        <p:grpSpPr>
          <a:xfrm>
            <a:off x="1839058" y="4768539"/>
            <a:ext cx="987293" cy="901701"/>
            <a:chOff x="-1" y="0"/>
            <a:chExt cx="987292" cy="901700"/>
          </a:xfrm>
        </p:grpSpPr>
        <p:sp>
          <p:nvSpPr>
            <p:cNvPr id="879" name="Threshold"/>
            <p:cNvSpPr/>
            <p:nvPr/>
          </p:nvSpPr>
          <p:spPr>
            <a:xfrm>
              <a:off x="-2" y="685800"/>
              <a:ext cx="98729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Threshold</a:t>
              </a:r>
            </a:p>
          </p:txBody>
        </p:sp>
        <p:sp>
          <p:nvSpPr>
            <p:cNvPr id="880" name="Ligne"/>
            <p:cNvSpPr/>
            <p:nvPr/>
          </p:nvSpPr>
          <p:spPr>
            <a:xfrm>
              <a:off x="317988" y="0"/>
              <a:ext cx="1468" cy="559780"/>
            </a:xfrm>
            <a:prstGeom prst="line">
              <a:avLst/>
            </a:prstGeom>
            <a:noFill/>
            <a:ln w="38100" cap="flat">
              <a:solidFill>
                <a:srgbClr val="FF33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9" name="Grouper"/>
          <p:cNvGrpSpPr/>
          <p:nvPr/>
        </p:nvGrpSpPr>
        <p:grpSpPr>
          <a:xfrm>
            <a:off x="4762498" y="3498048"/>
            <a:ext cx="3493825" cy="2176586"/>
            <a:chOff x="-1" y="0"/>
            <a:chExt cx="3493823" cy="2176585"/>
          </a:xfrm>
        </p:grpSpPr>
        <p:sp>
          <p:nvSpPr>
            <p:cNvPr id="882" name="Triangle"/>
            <p:cNvSpPr/>
            <p:nvPr/>
          </p:nvSpPr>
          <p:spPr>
            <a:xfrm>
              <a:off x="134815" y="65941"/>
              <a:ext cx="67411" cy="9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98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83" name="Triangle"/>
            <p:cNvSpPr/>
            <p:nvPr/>
          </p:nvSpPr>
          <p:spPr>
            <a:xfrm>
              <a:off x="134815" y="65941"/>
              <a:ext cx="67411" cy="96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98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1298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84" name="Ligne"/>
            <p:cNvSpPr/>
            <p:nvPr/>
          </p:nvSpPr>
          <p:spPr>
            <a:xfrm flipV="1">
              <a:off x="169984" y="152400"/>
              <a:ext cx="3" cy="183759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5" name="Triangle"/>
            <p:cNvSpPr/>
            <p:nvPr/>
          </p:nvSpPr>
          <p:spPr>
            <a:xfrm>
              <a:off x="3264879" y="1792166"/>
              <a:ext cx="101114" cy="67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98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12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86" name="Triangle"/>
            <p:cNvSpPr/>
            <p:nvPr/>
          </p:nvSpPr>
          <p:spPr>
            <a:xfrm>
              <a:off x="3264879" y="1792166"/>
              <a:ext cx="101114" cy="67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1298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1298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87" name="Ligne"/>
            <p:cNvSpPr/>
            <p:nvPr/>
          </p:nvSpPr>
          <p:spPr>
            <a:xfrm>
              <a:off x="-2" y="1824405"/>
              <a:ext cx="3278071" cy="1467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88" name="Rectangle"/>
            <p:cNvSpPr/>
            <p:nvPr/>
          </p:nvSpPr>
          <p:spPr>
            <a:xfrm>
              <a:off x="303334" y="21979"/>
              <a:ext cx="372210" cy="1992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89" name="N"/>
            <p:cNvSpPr/>
            <p:nvPr/>
          </p:nvSpPr>
          <p:spPr>
            <a:xfrm>
              <a:off x="313592" y="-1"/>
              <a:ext cx="160462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890" name="Rectangle"/>
            <p:cNvSpPr/>
            <p:nvPr/>
          </p:nvSpPr>
          <p:spPr>
            <a:xfrm>
              <a:off x="1419957" y="1969478"/>
              <a:ext cx="373676" cy="1963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3232640" y="1565031"/>
              <a:ext cx="168522" cy="1963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92" name="NG"/>
            <p:cNvSpPr/>
            <p:nvPr/>
          </p:nvSpPr>
          <p:spPr>
            <a:xfrm>
              <a:off x="3242898" y="1541585"/>
              <a:ext cx="250925" cy="249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pPr>
              <a:r>
                <a:t>N</a:t>
              </a:r>
              <a:r>
                <a:rPr baseline="-25000"/>
                <a:t>G</a:t>
              </a:r>
            </a:p>
          </p:txBody>
        </p:sp>
        <p:sp>
          <p:nvSpPr>
            <p:cNvPr id="893" name="Rectangle"/>
            <p:cNvSpPr/>
            <p:nvPr/>
          </p:nvSpPr>
          <p:spPr>
            <a:xfrm>
              <a:off x="849923" y="360484"/>
              <a:ext cx="373676" cy="1992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94" name="Rectangle"/>
            <p:cNvSpPr/>
            <p:nvPr/>
          </p:nvSpPr>
          <p:spPr>
            <a:xfrm>
              <a:off x="1910862" y="633046"/>
              <a:ext cx="375141" cy="2007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895" name="0"/>
            <p:cNvSpPr/>
            <p:nvPr/>
          </p:nvSpPr>
          <p:spPr>
            <a:xfrm>
              <a:off x="197827" y="1891812"/>
              <a:ext cx="127001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896" name="255"/>
            <p:cNvSpPr/>
            <p:nvPr/>
          </p:nvSpPr>
          <p:spPr>
            <a:xfrm>
              <a:off x="2929305" y="1960685"/>
              <a:ext cx="279401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Book Antiqua"/>
                  <a:ea typeface="Book Antiqua"/>
                  <a:cs typeface="Book Antiqua"/>
                  <a:sym typeface="Book Antiqua"/>
                </a:defRPr>
              </a:lvl1pPr>
            </a:lstStyle>
            <a:p>
              <a:pPr/>
              <a:r>
                <a:t>255</a:t>
              </a:r>
            </a:p>
          </p:txBody>
        </p:sp>
        <p:sp>
          <p:nvSpPr>
            <p:cNvPr id="897" name="Ligne"/>
            <p:cNvSpPr/>
            <p:nvPr/>
          </p:nvSpPr>
          <p:spPr>
            <a:xfrm flipH="1" flipV="1">
              <a:off x="171450" y="442546"/>
              <a:ext cx="17587" cy="137893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98" name="Ligne"/>
            <p:cNvSpPr/>
            <p:nvPr/>
          </p:nvSpPr>
          <p:spPr>
            <a:xfrm flipV="1">
              <a:off x="3052397" y="1138605"/>
              <a:ext cx="1468" cy="694595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6" name="Grouper"/>
          <p:cNvGrpSpPr/>
          <p:nvPr/>
        </p:nvGrpSpPr>
        <p:grpSpPr>
          <a:xfrm>
            <a:off x="637440" y="5055749"/>
            <a:ext cx="3047040" cy="1087413"/>
            <a:chOff x="-1" y="-1"/>
            <a:chExt cx="3047038" cy="1087412"/>
          </a:xfrm>
        </p:grpSpPr>
        <p:grpSp>
          <p:nvGrpSpPr>
            <p:cNvPr id="902" name="Grouper"/>
            <p:cNvGrpSpPr/>
            <p:nvPr/>
          </p:nvGrpSpPr>
          <p:grpSpPr>
            <a:xfrm>
              <a:off x="-1" y="-2"/>
              <a:ext cx="741490" cy="1087413"/>
              <a:chOff x="0" y="0"/>
              <a:chExt cx="741489" cy="1087412"/>
            </a:xfrm>
          </p:grpSpPr>
          <p:sp>
            <p:nvSpPr>
              <p:cNvPr id="900" name="Ligne"/>
              <p:cNvSpPr/>
              <p:nvPr/>
            </p:nvSpPr>
            <p:spPr>
              <a:xfrm flipH="1">
                <a:off x="272563" y="-1"/>
                <a:ext cx="468927" cy="81622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1" name="0"/>
              <p:cNvSpPr/>
              <p:nvPr/>
            </p:nvSpPr>
            <p:spPr>
              <a:xfrm>
                <a:off x="-1" y="716575"/>
                <a:ext cx="231274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/>
                </a:lvl1pPr>
              </a:lstStyle>
              <a:p>
                <a:pPr/>
                <a:r>
                  <a:t>0</a:t>
                </a:r>
              </a:p>
            </p:txBody>
          </p:sp>
        </p:grpSp>
        <p:grpSp>
          <p:nvGrpSpPr>
            <p:cNvPr id="905" name="Grouper"/>
            <p:cNvGrpSpPr/>
            <p:nvPr/>
          </p:nvGrpSpPr>
          <p:grpSpPr>
            <a:xfrm>
              <a:off x="2168767" y="30774"/>
              <a:ext cx="878271" cy="1031727"/>
              <a:chOff x="0" y="0"/>
              <a:chExt cx="878270" cy="1031726"/>
            </a:xfrm>
          </p:grpSpPr>
          <p:sp>
            <p:nvSpPr>
              <p:cNvPr id="903" name="Ligne"/>
              <p:cNvSpPr/>
              <p:nvPr/>
            </p:nvSpPr>
            <p:spPr>
              <a:xfrm>
                <a:off x="-1" y="-1"/>
                <a:ext cx="526076" cy="7414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04" name="255"/>
              <p:cNvSpPr/>
              <p:nvPr/>
            </p:nvSpPr>
            <p:spPr>
              <a:xfrm>
                <a:off x="392723" y="660890"/>
                <a:ext cx="485547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b="1"/>
                </a:lvl1pPr>
              </a:lstStyle>
              <a:p>
                <a:pPr/>
                <a:r>
                  <a:t>255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9" grpId="3"/>
      <p:bldP build="whole" bldLvl="1" animBg="1" rev="0" advAuto="0" spid="906" grpId="2"/>
      <p:bldP build="whole" bldLvl="1" animBg="1" rev="0" advAuto="0" spid="88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« A la papa » style  a.k.a « Autothreshold in IJ »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>
            <a:lvl1pPr defTabSz="868680">
              <a:defRPr sz="3400"/>
            </a:lvl1pPr>
          </a:lstStyle>
          <a:p>
            <a:pPr/>
            <a:r>
              <a:t>« A la papa » style  a.k.a « Autothreshold in IJ »</a:t>
            </a:r>
          </a:p>
        </p:txBody>
      </p:sp>
      <p:pic>
        <p:nvPicPr>
          <p:cNvPr id="909" name="Capture d’écran 2019-03-09 à 09.14.19.png" descr="Capture d’écran 2019-03-09 à 09.1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388" y="1075960"/>
            <a:ext cx="7919225" cy="5567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Where the machine can help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Where the machine can help</a:t>
            </a:r>
          </a:p>
        </p:txBody>
      </p:sp>
      <p:pic>
        <p:nvPicPr>
          <p:cNvPr id="912" name="Capture d’écran 2019-03-09 à 09.17.39.png" descr="Capture d’écran 2019-03-09 à 09.1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2616200"/>
            <a:ext cx="1356362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Capture d’écran 2019-03-09 à 09.17.39.png" descr="Capture d’écran 2019-03-09 à 09.1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199" y="2135832"/>
            <a:ext cx="1356362" cy="1219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Capture d’écran 2019-03-09 à 09.17.39.png" descr="Capture d’écran 2019-03-09 à 09.1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858742"/>
            <a:ext cx="1356362" cy="1219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Capture d’écran 2019-03-09 à 09.18.19.png" descr="Capture d’écran 2019-03-09 à 09.1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365" y="2616200"/>
            <a:ext cx="1384303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Capture d’écran 2019-03-09 à 09.18.19.png" descr="Capture d’écran 2019-03-09 à 09.1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7418" y="2107919"/>
            <a:ext cx="1384301" cy="121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Capture d’écran 2019-03-09 à 09.18.19.png" descr="Capture d’écran 2019-03-09 à 09.18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4277" y="1858742"/>
            <a:ext cx="1384303" cy="1219203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Take a training set of images with annotated ground truth"/>
          <p:cNvSpPr/>
          <p:nvPr/>
        </p:nvSpPr>
        <p:spPr>
          <a:xfrm>
            <a:off x="163842" y="1221304"/>
            <a:ext cx="604517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Take a training set of images with annotated ground truth</a:t>
            </a:r>
          </a:p>
        </p:txBody>
      </p:sp>
      <p:sp>
        <p:nvSpPr>
          <p:cNvPr id="919" name="Test all possible thresholds and compute a ROC curve"/>
          <p:cNvSpPr/>
          <p:nvPr/>
        </p:nvSpPr>
        <p:spPr>
          <a:xfrm>
            <a:off x="163842" y="4037796"/>
            <a:ext cx="557145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Test all possible thresholds and compute a ROC curve</a:t>
            </a:r>
          </a:p>
        </p:txBody>
      </p:sp>
      <p:pic>
        <p:nvPicPr>
          <p:cNvPr id="920" name="roc-comp.jpeg" descr="roc-comp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1711" y="2903883"/>
            <a:ext cx="3015772" cy="3015771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Ask the machine to select the best threshold"/>
          <p:cNvSpPr/>
          <p:nvPr/>
        </p:nvSpPr>
        <p:spPr>
          <a:xfrm>
            <a:off x="252743" y="5777696"/>
            <a:ext cx="469768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Ask the machine to select the best threshold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4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5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6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7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8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29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0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1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2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3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4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35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936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When dimension increases…</a:t>
            </a:r>
          </a:p>
        </p:txBody>
      </p:sp>
      <p:grpSp>
        <p:nvGrpSpPr>
          <p:cNvPr id="949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937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38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39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0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1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2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3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4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5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6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7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48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950" name="ZoneTexte 1"/>
          <p:cNvSpPr/>
          <p:nvPr/>
        </p:nvSpPr>
        <p:spPr>
          <a:xfrm>
            <a:off x="1691680" y="2492896"/>
            <a:ext cx="11521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 2</a:t>
            </a:r>
          </a:p>
        </p:txBody>
      </p:sp>
      <p:sp>
        <p:nvSpPr>
          <p:cNvPr id="951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grpSp>
        <p:nvGrpSpPr>
          <p:cNvPr id="964" name="Grouper 31"/>
          <p:cNvGrpSpPr/>
          <p:nvPr/>
        </p:nvGrpSpPr>
        <p:grpSpPr>
          <a:xfrm>
            <a:off x="3923923" y="1161244"/>
            <a:ext cx="296477" cy="4572016"/>
            <a:chOff x="0" y="-1"/>
            <a:chExt cx="296476" cy="4572015"/>
          </a:xfrm>
        </p:grpSpPr>
        <p:sp>
          <p:nvSpPr>
            <p:cNvPr id="952" name="Rectangle 3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3" name="Rectangle 3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4" name="Rectangle 3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5" name="Rectangle 3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6" name="Rectangle 3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7" name="Rectangle 3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8" name="Rectangle 3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59" name="Rectangle 3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60" name="Rectangle 4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61" name="Rectangle 4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62" name="Rectangle 4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63" name="Rectangle 4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965" name="ZoneTexte 59"/>
          <p:cNvSpPr/>
          <p:nvPr/>
        </p:nvSpPr>
        <p:spPr>
          <a:xfrm>
            <a:off x="3851919" y="836712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68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69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0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1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2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3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4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5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6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7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8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979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980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…Expert capabilities are overwhelmed… </a:t>
            </a:r>
          </a:p>
        </p:txBody>
      </p:sp>
      <p:grpSp>
        <p:nvGrpSpPr>
          <p:cNvPr id="993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981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2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3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4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5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6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7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8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89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0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1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2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994" name="ZoneTexte 1"/>
          <p:cNvSpPr/>
          <p:nvPr/>
        </p:nvSpPr>
        <p:spPr>
          <a:xfrm>
            <a:off x="1691680" y="2492896"/>
            <a:ext cx="1152133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Filter  M</a:t>
            </a:r>
          </a:p>
        </p:txBody>
      </p:sp>
      <p:sp>
        <p:nvSpPr>
          <p:cNvPr id="995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grpSp>
        <p:nvGrpSpPr>
          <p:cNvPr id="1008" name="Grouper 31"/>
          <p:cNvGrpSpPr/>
          <p:nvPr/>
        </p:nvGrpSpPr>
        <p:grpSpPr>
          <a:xfrm>
            <a:off x="3923923" y="1161244"/>
            <a:ext cx="296477" cy="4572016"/>
            <a:chOff x="0" y="-1"/>
            <a:chExt cx="296476" cy="4572015"/>
          </a:xfrm>
        </p:grpSpPr>
        <p:sp>
          <p:nvSpPr>
            <p:cNvPr id="996" name="Rectangle 3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7" name="Rectangle 3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8" name="Rectangle 3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999" name="Rectangle 3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0" name="Rectangle 3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1" name="Rectangle 3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2" name="Rectangle 3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3" name="Rectangle 3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4" name="Rectangle 4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5" name="Rectangle 4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6" name="Rectangle 4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07" name="Rectangle 4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009" name="ZoneTexte 59"/>
          <p:cNvSpPr/>
          <p:nvPr/>
        </p:nvSpPr>
        <p:spPr>
          <a:xfrm>
            <a:off x="3851919" y="836712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Y2</a:t>
            </a:r>
          </a:p>
        </p:txBody>
      </p:sp>
      <p:grpSp>
        <p:nvGrpSpPr>
          <p:cNvPr id="1022" name="Grouper 45"/>
          <p:cNvGrpSpPr/>
          <p:nvPr/>
        </p:nvGrpSpPr>
        <p:grpSpPr>
          <a:xfrm>
            <a:off x="4211955" y="1161244"/>
            <a:ext cx="296477" cy="4572016"/>
            <a:chOff x="0" y="-1"/>
            <a:chExt cx="296476" cy="4572015"/>
          </a:xfrm>
        </p:grpSpPr>
        <p:sp>
          <p:nvSpPr>
            <p:cNvPr id="1010" name="Rectangle 46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1" name="Rectangle 48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2" name="Rectangle 49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3" name="Rectangle 50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4" name="Rectangle 51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5" name="Rectangle 52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6" name="Rectangle 53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7" name="Rectangle 54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8" name="Rectangle 55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19" name="Rectangle 56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0" name="Rectangle 57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1" name="Rectangle 60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035" name="Grouper 61"/>
          <p:cNvGrpSpPr/>
          <p:nvPr/>
        </p:nvGrpSpPr>
        <p:grpSpPr>
          <a:xfrm>
            <a:off x="4499985" y="1161244"/>
            <a:ext cx="296477" cy="4572016"/>
            <a:chOff x="0" y="-1"/>
            <a:chExt cx="296476" cy="4572015"/>
          </a:xfrm>
        </p:grpSpPr>
        <p:sp>
          <p:nvSpPr>
            <p:cNvPr id="1023" name="Rectangle 6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4" name="Rectangle 6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5" name="Rectangle 6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6" name="Rectangle 6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7" name="Rectangle 6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8" name="Rectangle 6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29" name="Rectangle 6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0" name="Rectangle 6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1" name="Rectangle 7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2" name="Rectangle 7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3" name="Rectangle 7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4" name="Rectangle 7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048" name="Grouper 74"/>
          <p:cNvGrpSpPr/>
          <p:nvPr/>
        </p:nvGrpSpPr>
        <p:grpSpPr>
          <a:xfrm>
            <a:off x="4788019" y="1161244"/>
            <a:ext cx="296477" cy="4572016"/>
            <a:chOff x="0" y="-1"/>
            <a:chExt cx="296476" cy="4572015"/>
          </a:xfrm>
        </p:grpSpPr>
        <p:sp>
          <p:nvSpPr>
            <p:cNvPr id="1036" name="Rectangle 75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7" name="Rectangle 76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8" name="Rectangle 77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39" name="Rectangle 78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0" name="Rectangle 79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1" name="Rectangle 80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2" name="Rectangle 81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3" name="Rectangle 82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4" name="Rectangle 83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5" name="Rectangle 84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6" name="Rectangle 85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47" name="Rectangle 86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049" name="ZoneTexte 87"/>
          <p:cNvSpPr/>
          <p:nvPr/>
        </p:nvSpPr>
        <p:spPr>
          <a:xfrm>
            <a:off x="4716016" y="896669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2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3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4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5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6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7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8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59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60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61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62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063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1064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…. and machine can help</a:t>
            </a:r>
          </a:p>
        </p:txBody>
      </p:sp>
      <p:grpSp>
        <p:nvGrpSpPr>
          <p:cNvPr id="1077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1065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66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67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68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69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0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1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2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3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4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5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76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078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grpSp>
        <p:nvGrpSpPr>
          <p:cNvPr id="1091" name="Grouper 31"/>
          <p:cNvGrpSpPr/>
          <p:nvPr/>
        </p:nvGrpSpPr>
        <p:grpSpPr>
          <a:xfrm>
            <a:off x="3923923" y="1161244"/>
            <a:ext cx="296477" cy="4572016"/>
            <a:chOff x="0" y="-1"/>
            <a:chExt cx="296476" cy="4572015"/>
          </a:xfrm>
        </p:grpSpPr>
        <p:sp>
          <p:nvSpPr>
            <p:cNvPr id="1079" name="Rectangle 3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0" name="Rectangle 3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1" name="Rectangle 3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2" name="Rectangle 3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3" name="Rectangle 3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4" name="Rectangle 3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5" name="Rectangle 3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6" name="Rectangle 3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7" name="Rectangle 4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8" name="Rectangle 4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89" name="Rectangle 4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0" name="Rectangle 4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092" name="ZoneTexte 59"/>
          <p:cNvSpPr/>
          <p:nvPr/>
        </p:nvSpPr>
        <p:spPr>
          <a:xfrm>
            <a:off x="3851919" y="836712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Y2</a:t>
            </a:r>
          </a:p>
        </p:txBody>
      </p:sp>
      <p:grpSp>
        <p:nvGrpSpPr>
          <p:cNvPr id="1105" name="Grouper 45"/>
          <p:cNvGrpSpPr/>
          <p:nvPr/>
        </p:nvGrpSpPr>
        <p:grpSpPr>
          <a:xfrm>
            <a:off x="4211955" y="1161244"/>
            <a:ext cx="296477" cy="4572016"/>
            <a:chOff x="0" y="-1"/>
            <a:chExt cx="296476" cy="4572015"/>
          </a:xfrm>
        </p:grpSpPr>
        <p:sp>
          <p:nvSpPr>
            <p:cNvPr id="1093" name="Rectangle 46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4" name="Rectangle 48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5" name="Rectangle 49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6" name="Rectangle 50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7" name="Rectangle 51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8" name="Rectangle 52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099" name="Rectangle 53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0" name="Rectangle 54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1" name="Rectangle 55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2" name="Rectangle 56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3" name="Rectangle 57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4" name="Rectangle 60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118" name="Grouper 61"/>
          <p:cNvGrpSpPr/>
          <p:nvPr/>
        </p:nvGrpSpPr>
        <p:grpSpPr>
          <a:xfrm>
            <a:off x="4499985" y="1161244"/>
            <a:ext cx="296477" cy="4572016"/>
            <a:chOff x="0" y="-1"/>
            <a:chExt cx="296476" cy="4572015"/>
          </a:xfrm>
        </p:grpSpPr>
        <p:sp>
          <p:nvSpPr>
            <p:cNvPr id="1106" name="Rectangle 6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7" name="Rectangle 6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8" name="Rectangle 6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09" name="Rectangle 6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0" name="Rectangle 6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1" name="Rectangle 6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2" name="Rectangle 6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3" name="Rectangle 6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4" name="Rectangle 7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5" name="Rectangle 7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6" name="Rectangle 7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17" name="Rectangle 7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131" name="Grouper 74"/>
          <p:cNvGrpSpPr/>
          <p:nvPr/>
        </p:nvGrpSpPr>
        <p:grpSpPr>
          <a:xfrm>
            <a:off x="4788019" y="1161244"/>
            <a:ext cx="296477" cy="4572016"/>
            <a:chOff x="0" y="-1"/>
            <a:chExt cx="296476" cy="4572015"/>
          </a:xfrm>
        </p:grpSpPr>
        <p:sp>
          <p:nvSpPr>
            <p:cNvPr id="1119" name="Rectangle 75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0" name="Rectangle 76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1" name="Rectangle 77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2" name="Rectangle 78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3" name="Rectangle 79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4" name="Rectangle 80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5" name="Rectangle 81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6" name="Rectangle 82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7" name="Rectangle 83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8" name="Rectangle 84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29" name="Rectangle 85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30" name="Rectangle 86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132" name="ZoneTexte 87"/>
          <p:cNvSpPr/>
          <p:nvPr/>
        </p:nvSpPr>
        <p:spPr>
          <a:xfrm>
            <a:off x="4716016" y="896669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YM</a:t>
            </a:r>
          </a:p>
        </p:txBody>
      </p:sp>
      <p:sp>
        <p:nvSpPr>
          <p:cNvPr id="1133" name="Connecteur droit avec flèche 4"/>
          <p:cNvSpPr/>
          <p:nvPr/>
        </p:nvSpPr>
        <p:spPr>
          <a:xfrm>
            <a:off x="176368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4" name="Connecteur droit avec flèche 88"/>
          <p:cNvSpPr/>
          <p:nvPr/>
        </p:nvSpPr>
        <p:spPr>
          <a:xfrm>
            <a:off x="530905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5" name="ZoneTexte 5"/>
          <p:cNvSpPr/>
          <p:nvPr/>
        </p:nvSpPr>
        <p:spPr>
          <a:xfrm>
            <a:off x="5367370" y="247351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classifier</a:t>
            </a:r>
          </a:p>
        </p:txBody>
      </p:sp>
      <p:sp>
        <p:nvSpPr>
          <p:cNvPr id="1136" name="ZoneTexte 89"/>
          <p:cNvSpPr/>
          <p:nvPr/>
        </p:nvSpPr>
        <p:spPr>
          <a:xfrm>
            <a:off x="2204116" y="2563996"/>
            <a:ext cx="144016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M filters</a:t>
            </a:r>
          </a:p>
        </p:txBody>
      </p:sp>
      <p:sp>
        <p:nvSpPr>
          <p:cNvPr id="1137" name="ZoneTexte 90"/>
          <p:cNvSpPr/>
          <p:nvPr/>
        </p:nvSpPr>
        <p:spPr>
          <a:xfrm>
            <a:off x="5364088" y="306895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regression</a:t>
            </a:r>
          </a:p>
        </p:txBody>
      </p:sp>
      <p:grpSp>
        <p:nvGrpSpPr>
          <p:cNvPr id="1150" name="Grouper 91"/>
          <p:cNvGrpSpPr/>
          <p:nvPr/>
        </p:nvGrpSpPr>
        <p:grpSpPr>
          <a:xfrm>
            <a:off x="7308300" y="1196745"/>
            <a:ext cx="296477" cy="4572016"/>
            <a:chOff x="0" y="-1"/>
            <a:chExt cx="296476" cy="4572015"/>
          </a:xfrm>
        </p:grpSpPr>
        <p:sp>
          <p:nvSpPr>
            <p:cNvPr id="1138" name="Rectangle 9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39" name="Rectangle 9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0" name="Rectangle 9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1" name="Rectangle 9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2" name="Rectangle 9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3" name="Rectangle 111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4" name="Rectangle 112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5" name="Rectangle 113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6" name="Rectangle 114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7" name="Rectangle 115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8" name="Rectangle 116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49" name="Rectangle 117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151" name="ZoneTexte 118"/>
          <p:cNvSpPr/>
          <p:nvPr/>
        </p:nvSpPr>
        <p:spPr>
          <a:xfrm>
            <a:off x="7151923" y="9201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Output image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4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5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6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7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8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59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0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1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2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3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4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65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1166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Classical machine learning</a:t>
            </a:r>
          </a:p>
        </p:txBody>
      </p:sp>
      <p:grpSp>
        <p:nvGrpSpPr>
          <p:cNvPr id="1179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1167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68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69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0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1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2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3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4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5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6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7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78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180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grpSp>
        <p:nvGrpSpPr>
          <p:cNvPr id="1193" name="Grouper 31"/>
          <p:cNvGrpSpPr/>
          <p:nvPr/>
        </p:nvGrpSpPr>
        <p:grpSpPr>
          <a:xfrm>
            <a:off x="3923923" y="1161244"/>
            <a:ext cx="296477" cy="4572016"/>
            <a:chOff x="0" y="-1"/>
            <a:chExt cx="296476" cy="4572015"/>
          </a:xfrm>
        </p:grpSpPr>
        <p:sp>
          <p:nvSpPr>
            <p:cNvPr id="1181" name="Rectangle 3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2" name="Rectangle 3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3" name="Rectangle 3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4" name="Rectangle 3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5" name="Rectangle 3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6" name="Rectangle 3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7" name="Rectangle 3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8" name="Rectangle 3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89" name="Rectangle 4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0" name="Rectangle 4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1" name="Rectangle 4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2" name="Rectangle 4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194" name="ZoneTexte 59"/>
          <p:cNvSpPr/>
          <p:nvPr/>
        </p:nvSpPr>
        <p:spPr>
          <a:xfrm>
            <a:off x="3851919" y="836712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Y2</a:t>
            </a:r>
          </a:p>
        </p:txBody>
      </p:sp>
      <p:grpSp>
        <p:nvGrpSpPr>
          <p:cNvPr id="1207" name="Grouper 45"/>
          <p:cNvGrpSpPr/>
          <p:nvPr/>
        </p:nvGrpSpPr>
        <p:grpSpPr>
          <a:xfrm>
            <a:off x="4211955" y="1161244"/>
            <a:ext cx="296477" cy="4572016"/>
            <a:chOff x="0" y="-1"/>
            <a:chExt cx="296476" cy="4572015"/>
          </a:xfrm>
        </p:grpSpPr>
        <p:sp>
          <p:nvSpPr>
            <p:cNvPr id="1195" name="Rectangle 46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6" name="Rectangle 48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7" name="Rectangle 49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8" name="Rectangle 50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199" name="Rectangle 51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0" name="Rectangle 52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1" name="Rectangle 53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2" name="Rectangle 54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3" name="Rectangle 55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4" name="Rectangle 56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5" name="Rectangle 57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6" name="Rectangle 60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220" name="Grouper 61"/>
          <p:cNvGrpSpPr/>
          <p:nvPr/>
        </p:nvGrpSpPr>
        <p:grpSpPr>
          <a:xfrm>
            <a:off x="4499985" y="1161244"/>
            <a:ext cx="296477" cy="4572016"/>
            <a:chOff x="0" y="-1"/>
            <a:chExt cx="296476" cy="4572015"/>
          </a:xfrm>
        </p:grpSpPr>
        <p:sp>
          <p:nvSpPr>
            <p:cNvPr id="1208" name="Rectangle 6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09" name="Rectangle 6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0" name="Rectangle 6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1" name="Rectangle 6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2" name="Rectangle 6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3" name="Rectangle 6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4" name="Rectangle 6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5" name="Rectangle 6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6" name="Rectangle 7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7" name="Rectangle 7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8" name="Rectangle 7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19" name="Rectangle 7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233" name="Grouper 74"/>
          <p:cNvGrpSpPr/>
          <p:nvPr/>
        </p:nvGrpSpPr>
        <p:grpSpPr>
          <a:xfrm>
            <a:off x="4788019" y="1161244"/>
            <a:ext cx="296477" cy="4572016"/>
            <a:chOff x="0" y="-1"/>
            <a:chExt cx="296476" cy="4572015"/>
          </a:xfrm>
        </p:grpSpPr>
        <p:sp>
          <p:nvSpPr>
            <p:cNvPr id="1221" name="Rectangle 75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2" name="Rectangle 76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3" name="Rectangle 77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4" name="Rectangle 78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5" name="Rectangle 79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6" name="Rectangle 80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7" name="Rectangle 81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8" name="Rectangle 82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29" name="Rectangle 83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30" name="Rectangle 84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31" name="Rectangle 85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32" name="Rectangle 86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234" name="ZoneTexte 87"/>
          <p:cNvSpPr/>
          <p:nvPr/>
        </p:nvSpPr>
        <p:spPr>
          <a:xfrm>
            <a:off x="4716016" y="896669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YM</a:t>
            </a:r>
          </a:p>
        </p:txBody>
      </p:sp>
      <p:sp>
        <p:nvSpPr>
          <p:cNvPr id="1235" name="Connecteur droit avec flèche 4"/>
          <p:cNvSpPr/>
          <p:nvPr/>
        </p:nvSpPr>
        <p:spPr>
          <a:xfrm>
            <a:off x="176368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6" name="Connecteur droit avec flèche 88"/>
          <p:cNvSpPr/>
          <p:nvPr/>
        </p:nvSpPr>
        <p:spPr>
          <a:xfrm>
            <a:off x="530905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7" name="ZoneTexte 5"/>
          <p:cNvSpPr/>
          <p:nvPr/>
        </p:nvSpPr>
        <p:spPr>
          <a:xfrm>
            <a:off x="5367370" y="247351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classifier</a:t>
            </a:r>
          </a:p>
        </p:txBody>
      </p:sp>
      <p:sp>
        <p:nvSpPr>
          <p:cNvPr id="1238" name="ZoneTexte 89"/>
          <p:cNvSpPr/>
          <p:nvPr/>
        </p:nvSpPr>
        <p:spPr>
          <a:xfrm>
            <a:off x="2204116" y="2563996"/>
            <a:ext cx="144016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M filters</a:t>
            </a:r>
          </a:p>
        </p:txBody>
      </p:sp>
      <p:sp>
        <p:nvSpPr>
          <p:cNvPr id="1239" name="ZoneTexte 90"/>
          <p:cNvSpPr/>
          <p:nvPr/>
        </p:nvSpPr>
        <p:spPr>
          <a:xfrm>
            <a:off x="5364088" y="306895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regression</a:t>
            </a:r>
          </a:p>
        </p:txBody>
      </p:sp>
      <p:grpSp>
        <p:nvGrpSpPr>
          <p:cNvPr id="1252" name="Grouper 91"/>
          <p:cNvGrpSpPr/>
          <p:nvPr/>
        </p:nvGrpSpPr>
        <p:grpSpPr>
          <a:xfrm>
            <a:off x="7308300" y="1196745"/>
            <a:ext cx="296477" cy="4572016"/>
            <a:chOff x="0" y="-1"/>
            <a:chExt cx="296476" cy="4572015"/>
          </a:xfrm>
        </p:grpSpPr>
        <p:sp>
          <p:nvSpPr>
            <p:cNvPr id="1240" name="Rectangle 9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1" name="Rectangle 9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2" name="Rectangle 9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3" name="Rectangle 9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4" name="Rectangle 9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5" name="Rectangle 111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6" name="Rectangle 112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7" name="Rectangle 113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8" name="Rectangle 114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49" name="Rectangle 115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50" name="Rectangle 116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51" name="Rectangle 117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253" name="ZoneTexte 118"/>
          <p:cNvSpPr/>
          <p:nvPr/>
        </p:nvSpPr>
        <p:spPr>
          <a:xfrm>
            <a:off x="7151923" y="9201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Output image 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Rectangle 6"/>
          <p:cNvSpPr/>
          <p:nvPr/>
        </p:nvSpPr>
        <p:spPr>
          <a:xfrm>
            <a:off x="921535" y="114657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56" name="Rectangle 14"/>
          <p:cNvSpPr/>
          <p:nvPr/>
        </p:nvSpPr>
        <p:spPr>
          <a:xfrm>
            <a:off x="917958" y="152876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57" name="Rectangle 15"/>
          <p:cNvSpPr/>
          <p:nvPr/>
        </p:nvSpPr>
        <p:spPr>
          <a:xfrm>
            <a:off x="917958" y="190380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58" name="Rectangle 16"/>
          <p:cNvSpPr/>
          <p:nvPr/>
        </p:nvSpPr>
        <p:spPr>
          <a:xfrm>
            <a:off x="925100" y="228599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59" name="Rectangle 17"/>
          <p:cNvSpPr/>
          <p:nvPr/>
        </p:nvSpPr>
        <p:spPr>
          <a:xfrm>
            <a:off x="925100" y="2671759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0" name="Rectangle 18"/>
          <p:cNvSpPr/>
          <p:nvPr/>
        </p:nvSpPr>
        <p:spPr>
          <a:xfrm>
            <a:off x="921526" y="3053950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1" name="Rectangle 19"/>
          <p:cNvSpPr/>
          <p:nvPr/>
        </p:nvSpPr>
        <p:spPr>
          <a:xfrm>
            <a:off x="917961" y="3436146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2" name="Rectangle 20"/>
          <p:cNvSpPr/>
          <p:nvPr/>
        </p:nvSpPr>
        <p:spPr>
          <a:xfrm>
            <a:off x="925103" y="3807621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3" name="Rectangle 21"/>
          <p:cNvSpPr/>
          <p:nvPr/>
        </p:nvSpPr>
        <p:spPr>
          <a:xfrm>
            <a:off x="925103" y="419338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4" name="Rectangle 22"/>
          <p:cNvSpPr/>
          <p:nvPr/>
        </p:nvSpPr>
        <p:spPr>
          <a:xfrm>
            <a:off x="921529" y="4575573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5" name="Rectangle 23"/>
          <p:cNvSpPr/>
          <p:nvPr/>
        </p:nvSpPr>
        <p:spPr>
          <a:xfrm>
            <a:off x="921529" y="4961337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6" name="Rectangle 24"/>
          <p:cNvSpPr/>
          <p:nvPr/>
        </p:nvSpPr>
        <p:spPr>
          <a:xfrm>
            <a:off x="917955" y="5343528"/>
            <a:ext cx="289327" cy="375052"/>
          </a:xfrm>
          <a:prstGeom prst="rect">
            <a:avLst/>
          </a:prstGeom>
          <a:ln w="44450">
            <a:solidFill>
              <a:srgbClr val="AF7E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3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267" name="ZoneTexte 58"/>
          <p:cNvSpPr/>
          <p:nvPr/>
        </p:nvSpPr>
        <p:spPr>
          <a:xfrm>
            <a:off x="844269" y="853675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Input image X</a:t>
            </a:r>
          </a:p>
        </p:txBody>
      </p:sp>
      <p:sp>
        <p:nvSpPr>
          <p:cNvPr id="1268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Classical machine learning a.k.a « A la Kota »</a:t>
            </a:r>
          </a:p>
        </p:txBody>
      </p:sp>
      <p:grpSp>
        <p:nvGrpSpPr>
          <p:cNvPr id="1281" name="Grouper 97"/>
          <p:cNvGrpSpPr/>
          <p:nvPr/>
        </p:nvGrpSpPr>
        <p:grpSpPr>
          <a:xfrm>
            <a:off x="3627453" y="1146565"/>
            <a:ext cx="296477" cy="4572014"/>
            <a:chOff x="0" y="0"/>
            <a:chExt cx="296476" cy="4572013"/>
          </a:xfrm>
        </p:grpSpPr>
        <p:sp>
          <p:nvSpPr>
            <p:cNvPr id="1269" name="Rectangle 98"/>
            <p:cNvSpPr/>
            <p:nvPr/>
          </p:nvSpPr>
          <p:spPr>
            <a:xfrm>
              <a:off x="3579" y="-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0" name="Rectangle 99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1" name="Rectangle 100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2" name="Rectangle 101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3" name="Rectangle 102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4" name="Rectangle 103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5" name="Rectangle 104"/>
            <p:cNvSpPr/>
            <p:nvPr/>
          </p:nvSpPr>
          <p:spPr>
            <a:xfrm>
              <a:off x="5" y="2289579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6" name="Rectangle 105"/>
            <p:cNvSpPr/>
            <p:nvPr/>
          </p:nvSpPr>
          <p:spPr>
            <a:xfrm>
              <a:off x="7148" y="2661055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7" name="Rectangle 106"/>
            <p:cNvSpPr/>
            <p:nvPr/>
          </p:nvSpPr>
          <p:spPr>
            <a:xfrm>
              <a:off x="7147" y="304681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8" name="Rectangle 107"/>
            <p:cNvSpPr/>
            <p:nvPr/>
          </p:nvSpPr>
          <p:spPr>
            <a:xfrm>
              <a:off x="3573" y="342900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79" name="Rectangle 108"/>
            <p:cNvSpPr/>
            <p:nvPr/>
          </p:nvSpPr>
          <p:spPr>
            <a:xfrm>
              <a:off x="3574" y="381477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0" name="Rectangle 109"/>
            <p:cNvSpPr/>
            <p:nvPr/>
          </p:nvSpPr>
          <p:spPr>
            <a:xfrm>
              <a:off x="-1" y="4196961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282" name="ZoneTexte 110"/>
          <p:cNvSpPr/>
          <p:nvPr/>
        </p:nvSpPr>
        <p:spPr>
          <a:xfrm>
            <a:off x="3546909" y="85720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Y1</a:t>
            </a:r>
          </a:p>
        </p:txBody>
      </p:sp>
      <p:grpSp>
        <p:nvGrpSpPr>
          <p:cNvPr id="1295" name="Grouper 31"/>
          <p:cNvGrpSpPr/>
          <p:nvPr/>
        </p:nvGrpSpPr>
        <p:grpSpPr>
          <a:xfrm>
            <a:off x="3923923" y="1161244"/>
            <a:ext cx="296477" cy="4572016"/>
            <a:chOff x="0" y="-1"/>
            <a:chExt cx="296476" cy="4572015"/>
          </a:xfrm>
        </p:grpSpPr>
        <p:sp>
          <p:nvSpPr>
            <p:cNvPr id="1283" name="Rectangle 3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4" name="Rectangle 3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5" name="Rectangle 3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6" name="Rectangle 3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7" name="Rectangle 3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8" name="Rectangle 3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89" name="Rectangle 3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0" name="Rectangle 3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1" name="Rectangle 4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2" name="Rectangle 4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3" name="Rectangle 4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4" name="Rectangle 4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296" name="ZoneTexte 59"/>
          <p:cNvSpPr/>
          <p:nvPr/>
        </p:nvSpPr>
        <p:spPr>
          <a:xfrm>
            <a:off x="3851919" y="836712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Y2</a:t>
            </a:r>
          </a:p>
        </p:txBody>
      </p:sp>
      <p:grpSp>
        <p:nvGrpSpPr>
          <p:cNvPr id="1309" name="Grouper 45"/>
          <p:cNvGrpSpPr/>
          <p:nvPr/>
        </p:nvGrpSpPr>
        <p:grpSpPr>
          <a:xfrm>
            <a:off x="4211955" y="1161244"/>
            <a:ext cx="296477" cy="4572016"/>
            <a:chOff x="0" y="-1"/>
            <a:chExt cx="296476" cy="4572015"/>
          </a:xfrm>
        </p:grpSpPr>
        <p:sp>
          <p:nvSpPr>
            <p:cNvPr id="1297" name="Rectangle 46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8" name="Rectangle 48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299" name="Rectangle 49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0" name="Rectangle 50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1" name="Rectangle 51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2" name="Rectangle 52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3" name="Rectangle 53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4" name="Rectangle 54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5" name="Rectangle 55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6" name="Rectangle 56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7" name="Rectangle 57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08" name="Rectangle 60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322" name="Grouper 61"/>
          <p:cNvGrpSpPr/>
          <p:nvPr/>
        </p:nvGrpSpPr>
        <p:grpSpPr>
          <a:xfrm>
            <a:off x="4499985" y="1161244"/>
            <a:ext cx="296477" cy="4572016"/>
            <a:chOff x="0" y="-1"/>
            <a:chExt cx="296476" cy="4572015"/>
          </a:xfrm>
        </p:grpSpPr>
        <p:sp>
          <p:nvSpPr>
            <p:cNvPr id="1310" name="Rectangle 6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1" name="Rectangle 6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2" name="Rectangle 6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3" name="Rectangle 6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4" name="Rectangle 6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5" name="Rectangle 67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6" name="Rectangle 68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7" name="Rectangle 69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8" name="Rectangle 70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19" name="Rectangle 71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0" name="Rectangle 72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1" name="Rectangle 73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grpSp>
        <p:nvGrpSpPr>
          <p:cNvPr id="1335" name="Grouper 74"/>
          <p:cNvGrpSpPr/>
          <p:nvPr/>
        </p:nvGrpSpPr>
        <p:grpSpPr>
          <a:xfrm>
            <a:off x="4788019" y="1161244"/>
            <a:ext cx="296477" cy="4572016"/>
            <a:chOff x="0" y="-1"/>
            <a:chExt cx="296476" cy="4572015"/>
          </a:xfrm>
        </p:grpSpPr>
        <p:sp>
          <p:nvSpPr>
            <p:cNvPr id="1323" name="Rectangle 75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4" name="Rectangle 76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5" name="Rectangle 77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6" name="Rectangle 78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7" name="Rectangle 79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8" name="Rectangle 80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29" name="Rectangle 81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30" name="Rectangle 82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31" name="Rectangle 83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32" name="Rectangle 84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33" name="Rectangle 85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34" name="Rectangle 86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336" name="ZoneTexte 87"/>
          <p:cNvSpPr/>
          <p:nvPr/>
        </p:nvSpPr>
        <p:spPr>
          <a:xfrm>
            <a:off x="4716016" y="896669"/>
            <a:ext cx="13131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YM</a:t>
            </a:r>
          </a:p>
        </p:txBody>
      </p:sp>
      <p:sp>
        <p:nvSpPr>
          <p:cNvPr id="1337" name="Connecteur droit avec flèche 4"/>
          <p:cNvSpPr/>
          <p:nvPr/>
        </p:nvSpPr>
        <p:spPr>
          <a:xfrm>
            <a:off x="176368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8" name="Connecteur droit avec flèche 88"/>
          <p:cNvSpPr/>
          <p:nvPr/>
        </p:nvSpPr>
        <p:spPr>
          <a:xfrm>
            <a:off x="5309058" y="2924942"/>
            <a:ext cx="1440165" cy="5"/>
          </a:xfrm>
          <a:prstGeom prst="line">
            <a:avLst/>
          </a:prstGeom>
          <a:ln w="6350" cap="rnd">
            <a:solidFill>
              <a:srgbClr val="EAA9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9" name="ZoneTexte 5"/>
          <p:cNvSpPr/>
          <p:nvPr/>
        </p:nvSpPr>
        <p:spPr>
          <a:xfrm>
            <a:off x="5367370" y="247351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classifier</a:t>
            </a:r>
          </a:p>
        </p:txBody>
      </p:sp>
      <p:sp>
        <p:nvSpPr>
          <p:cNvPr id="1340" name="ZoneTexte 89"/>
          <p:cNvSpPr/>
          <p:nvPr/>
        </p:nvSpPr>
        <p:spPr>
          <a:xfrm>
            <a:off x="2204116" y="2563996"/>
            <a:ext cx="1440166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M filters</a:t>
            </a:r>
          </a:p>
        </p:txBody>
      </p:sp>
      <p:sp>
        <p:nvSpPr>
          <p:cNvPr id="1341" name="ZoneTexte 90"/>
          <p:cNvSpPr/>
          <p:nvPr/>
        </p:nvSpPr>
        <p:spPr>
          <a:xfrm>
            <a:off x="5364088" y="3068958"/>
            <a:ext cx="1440165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A regression</a:t>
            </a:r>
          </a:p>
        </p:txBody>
      </p:sp>
      <p:grpSp>
        <p:nvGrpSpPr>
          <p:cNvPr id="1354" name="Grouper 91"/>
          <p:cNvGrpSpPr/>
          <p:nvPr/>
        </p:nvGrpSpPr>
        <p:grpSpPr>
          <a:xfrm>
            <a:off x="7308300" y="1196745"/>
            <a:ext cx="296477" cy="4572016"/>
            <a:chOff x="0" y="-1"/>
            <a:chExt cx="296476" cy="4572015"/>
          </a:xfrm>
        </p:grpSpPr>
        <p:sp>
          <p:nvSpPr>
            <p:cNvPr id="1342" name="Rectangle 92"/>
            <p:cNvSpPr/>
            <p:nvPr/>
          </p:nvSpPr>
          <p:spPr>
            <a:xfrm>
              <a:off x="3579" y="-2"/>
              <a:ext cx="289328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3" name="Rectangle 93"/>
            <p:cNvSpPr/>
            <p:nvPr/>
          </p:nvSpPr>
          <p:spPr>
            <a:xfrm>
              <a:off x="3" y="382192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4" name="Rectangle 94"/>
            <p:cNvSpPr/>
            <p:nvPr/>
          </p:nvSpPr>
          <p:spPr>
            <a:xfrm>
              <a:off x="2" y="757237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5" name="Rectangle 95"/>
            <p:cNvSpPr/>
            <p:nvPr/>
          </p:nvSpPr>
          <p:spPr>
            <a:xfrm>
              <a:off x="7145" y="1139428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6" name="Rectangle 96"/>
            <p:cNvSpPr/>
            <p:nvPr/>
          </p:nvSpPr>
          <p:spPr>
            <a:xfrm>
              <a:off x="7146" y="1525190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7" name="Rectangle 111"/>
            <p:cNvSpPr/>
            <p:nvPr/>
          </p:nvSpPr>
          <p:spPr>
            <a:xfrm>
              <a:off x="3572" y="1907382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8" name="Rectangle 112"/>
            <p:cNvSpPr/>
            <p:nvPr/>
          </p:nvSpPr>
          <p:spPr>
            <a:xfrm>
              <a:off x="5" y="2289580"/>
              <a:ext cx="289327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49" name="Rectangle 113"/>
            <p:cNvSpPr/>
            <p:nvPr/>
          </p:nvSpPr>
          <p:spPr>
            <a:xfrm>
              <a:off x="7148" y="2661056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50" name="Rectangle 114"/>
            <p:cNvSpPr/>
            <p:nvPr/>
          </p:nvSpPr>
          <p:spPr>
            <a:xfrm>
              <a:off x="7147" y="304681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51" name="Rectangle 115"/>
            <p:cNvSpPr/>
            <p:nvPr/>
          </p:nvSpPr>
          <p:spPr>
            <a:xfrm>
              <a:off x="3573" y="3429007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52" name="Rectangle 116"/>
            <p:cNvSpPr/>
            <p:nvPr/>
          </p:nvSpPr>
          <p:spPr>
            <a:xfrm>
              <a:off x="3574" y="3814771"/>
              <a:ext cx="289328" cy="375052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  <p:sp>
          <p:nvSpPr>
            <p:cNvPr id="1353" name="Rectangle 117"/>
            <p:cNvSpPr/>
            <p:nvPr/>
          </p:nvSpPr>
          <p:spPr>
            <a:xfrm>
              <a:off x="-1" y="4196962"/>
              <a:ext cx="289327" cy="375053"/>
            </a:xfrm>
            <a:prstGeom prst="rect">
              <a:avLst/>
            </a:prstGeom>
            <a:noFill/>
            <a:ln w="44450" cap="flat">
              <a:solidFill>
                <a:srgbClr val="AF7E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defRPr>
              </a:pPr>
            </a:p>
          </p:txBody>
        </p:sp>
      </p:grpSp>
      <p:sp>
        <p:nvSpPr>
          <p:cNvPr id="1355" name="ZoneTexte 118"/>
          <p:cNvSpPr/>
          <p:nvPr/>
        </p:nvSpPr>
        <p:spPr>
          <a:xfrm>
            <a:off x="7151923" y="920153"/>
            <a:ext cx="13131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13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Output image Z</a:t>
            </a:r>
          </a:p>
        </p:txBody>
      </p:sp>
      <p:pic>
        <p:nvPicPr>
          <p:cNvPr id="1356" name="Ovale" descr="Oval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173" y="769767"/>
            <a:ext cx="3260045" cy="9129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1357" name="Ovale" descr="Ova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8908" y="2178797"/>
            <a:ext cx="3260043" cy="14922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1358" name="Expert"/>
          <p:cNvSpPr/>
          <p:nvPr/>
        </p:nvSpPr>
        <p:spPr>
          <a:xfrm>
            <a:off x="2170700" y="1347481"/>
            <a:ext cx="81560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/>
            <a:r>
              <a:t>Expert</a:t>
            </a:r>
          </a:p>
        </p:txBody>
      </p:sp>
      <p:sp>
        <p:nvSpPr>
          <p:cNvPr id="1359" name="Machine"/>
          <p:cNvSpPr/>
          <p:nvPr/>
        </p:nvSpPr>
        <p:spPr>
          <a:xfrm>
            <a:off x="5619746" y="3619951"/>
            <a:ext cx="101876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chemeClr val="accent2">
                    <a:satOff val="-4966"/>
                    <a:lumOff val="-10549"/>
                  </a:schemeClr>
                </a:solidFill>
              </a:defRPr>
            </a:lvl1pPr>
          </a:lstStyle>
          <a:p>
            <a:pPr/>
            <a:r>
              <a:t>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Roadmap </a:t>
            </a:r>
          </a:p>
        </p:txBody>
      </p:sp>
      <p:sp>
        <p:nvSpPr>
          <p:cNvPr id="499" name="What is machine learning?…"/>
          <p:cNvSpPr/>
          <p:nvPr/>
        </p:nvSpPr>
        <p:spPr>
          <a:xfrm>
            <a:off x="379743" y="1522729"/>
            <a:ext cx="8122550" cy="302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is machine learning?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is different or similar in the Era of machine learning based Bioimaging 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are the families of methods and their basic principle?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Is it ready to use in Bioimaging?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are possible pitfalls and bottleneck 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defTabSz="868680">
              <a:defRPr sz="3400"/>
            </a:lvl1pPr>
          </a:lstStyle>
          <a:p>
            <a:pPr/>
            <a:r>
              <a:t>What you do with Weka, Illastik, Labkit, ZEN, …</a:t>
            </a:r>
          </a:p>
        </p:txBody>
      </p:sp>
      <p:sp>
        <p:nvSpPr>
          <p:cNvPr id="1362" name="Espace réservé du numéro de diapositive 3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27" y="1988840"/>
            <a:ext cx="8397024" cy="387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one step further … Deep learn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one step further … Deep learning</a:t>
            </a:r>
          </a:p>
        </p:txBody>
      </p:sp>
      <p:sp>
        <p:nvSpPr>
          <p:cNvPr id="1366" name="Numéro de diapositive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08" y="1287571"/>
            <a:ext cx="7496010" cy="365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one step further … Deep learn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Take home message 1</a:t>
            </a:r>
          </a:p>
        </p:txBody>
      </p:sp>
      <p:sp>
        <p:nvSpPr>
          <p:cNvPr id="1370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71" name="Machine learning is not new tool but automation of existing ones…"/>
          <p:cNvSpPr/>
          <p:nvPr>
            <p:ph type="body" idx="1"/>
          </p:nvPr>
        </p:nvSpPr>
        <p:spPr>
          <a:xfrm>
            <a:off x="206721" y="1257222"/>
            <a:ext cx="8822285" cy="48155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Machine learning is not new tool but automation of existing ones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Pretty helpful for large datasets and hard problems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When large feature spaces are requested to solve the problems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The larger the feature space the larger the need of annotated data sets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As a consequence annotation is the new bottleneck in bioimage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Titl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/>
          <a:p>
            <a:pPr/>
            <a:r>
              <a:t>Why deep learning?</a:t>
            </a:r>
          </a:p>
        </p:txBody>
      </p:sp>
      <p:sp>
        <p:nvSpPr>
          <p:cNvPr id="1374" name="Slide Number Placeholder 3"/>
          <p:cNvSpPr/>
          <p:nvPr>
            <p:ph type="sldNum" sz="quarter" idx="4294967295"/>
          </p:nvPr>
        </p:nvSpPr>
        <p:spPr>
          <a:xfrm>
            <a:off x="8773159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185" y="1168244"/>
            <a:ext cx="6249631" cy="4521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Rectangle"/>
          <p:cNvSpPr/>
          <p:nvPr/>
        </p:nvSpPr>
        <p:spPr>
          <a:xfrm>
            <a:off x="850899" y="1054099"/>
            <a:ext cx="7643219" cy="7887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377" name="Empirically Curves crosses at 10^4 instances"/>
          <p:cNvSpPr/>
          <p:nvPr/>
        </p:nvSpPr>
        <p:spPr>
          <a:xfrm>
            <a:off x="396240" y="6062836"/>
            <a:ext cx="463372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Empirically Curves crosses at 10^4 instances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Two main types of machine learning algo.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Two main types of machine learning algo.</a:t>
            </a:r>
          </a:p>
        </p:txBody>
      </p:sp>
      <p:sp>
        <p:nvSpPr>
          <p:cNvPr id="1380" name="Corps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8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upervised Classification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Supervised Classification</a:t>
            </a:r>
          </a:p>
        </p:txBody>
      </p:sp>
      <p:sp>
        <p:nvSpPr>
          <p:cNvPr id="1383" name="Numéro de diapositive"/>
          <p:cNvSpPr/>
          <p:nvPr>
            <p:ph type="sldNum" sz="quarter" idx="4294967295"/>
          </p:nvPr>
        </p:nvSpPr>
        <p:spPr>
          <a:xfrm>
            <a:off x="8823331" y="6370465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271" y="5259127"/>
            <a:ext cx="1024431" cy="1158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176" y="4573535"/>
            <a:ext cx="960158" cy="72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175" y="3665994"/>
            <a:ext cx="889122" cy="8091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9" name="Group 93"/>
          <p:cNvGrpSpPr/>
          <p:nvPr/>
        </p:nvGrpSpPr>
        <p:grpSpPr>
          <a:xfrm>
            <a:off x="506127" y="1503068"/>
            <a:ext cx="1536039" cy="1447805"/>
            <a:chOff x="-1" y="0"/>
            <a:chExt cx="1536038" cy="1447803"/>
          </a:xfrm>
        </p:grpSpPr>
        <p:pic>
          <p:nvPicPr>
            <p:cNvPr id="1387" name="Picture 16" descr="Picture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" y="-1"/>
              <a:ext cx="1536040" cy="1447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8" name="Freeform 9"/>
            <p:cNvSpPr/>
            <p:nvPr/>
          </p:nvSpPr>
          <p:spPr>
            <a:xfrm>
              <a:off x="564722" y="541299"/>
              <a:ext cx="605018" cy="58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3" h="21542" fill="norm" stroke="1" extrusionOk="0">
                  <a:moveTo>
                    <a:pt x="9495" y="633"/>
                  </a:moveTo>
                  <a:cubicBezTo>
                    <a:pt x="10497" y="812"/>
                    <a:pt x="11687" y="991"/>
                    <a:pt x="12979" y="1081"/>
                  </a:cubicBezTo>
                  <a:cubicBezTo>
                    <a:pt x="14271" y="1171"/>
                    <a:pt x="16129" y="1036"/>
                    <a:pt x="17247" y="1171"/>
                  </a:cubicBezTo>
                  <a:cubicBezTo>
                    <a:pt x="18364" y="1305"/>
                    <a:pt x="19076" y="1530"/>
                    <a:pt x="19685" y="1888"/>
                  </a:cubicBezTo>
                  <a:cubicBezTo>
                    <a:pt x="20295" y="2247"/>
                    <a:pt x="20600" y="2740"/>
                    <a:pt x="20905" y="3323"/>
                  </a:cubicBezTo>
                  <a:cubicBezTo>
                    <a:pt x="21210" y="3906"/>
                    <a:pt x="21442" y="4684"/>
                    <a:pt x="21514" y="5386"/>
                  </a:cubicBezTo>
                  <a:cubicBezTo>
                    <a:pt x="21587" y="6089"/>
                    <a:pt x="21573" y="6283"/>
                    <a:pt x="21340" y="7539"/>
                  </a:cubicBezTo>
                  <a:cubicBezTo>
                    <a:pt x="21108" y="8794"/>
                    <a:pt x="20469" y="11545"/>
                    <a:pt x="20121" y="12920"/>
                  </a:cubicBezTo>
                  <a:cubicBezTo>
                    <a:pt x="19772" y="14295"/>
                    <a:pt x="19642" y="14908"/>
                    <a:pt x="19250" y="15790"/>
                  </a:cubicBezTo>
                  <a:cubicBezTo>
                    <a:pt x="18858" y="16672"/>
                    <a:pt x="18248" y="17494"/>
                    <a:pt x="17769" y="18212"/>
                  </a:cubicBezTo>
                  <a:cubicBezTo>
                    <a:pt x="17290" y="18929"/>
                    <a:pt x="16913" y="19617"/>
                    <a:pt x="16376" y="20095"/>
                  </a:cubicBezTo>
                  <a:cubicBezTo>
                    <a:pt x="15839" y="20573"/>
                    <a:pt x="15185" y="20858"/>
                    <a:pt x="14547" y="21082"/>
                  </a:cubicBezTo>
                  <a:cubicBezTo>
                    <a:pt x="13908" y="21306"/>
                    <a:pt x="13081" y="21426"/>
                    <a:pt x="12543" y="21440"/>
                  </a:cubicBezTo>
                  <a:cubicBezTo>
                    <a:pt x="12006" y="21455"/>
                    <a:pt x="11789" y="21156"/>
                    <a:pt x="11324" y="21171"/>
                  </a:cubicBezTo>
                  <a:cubicBezTo>
                    <a:pt x="10860" y="21186"/>
                    <a:pt x="10250" y="21485"/>
                    <a:pt x="9756" y="21530"/>
                  </a:cubicBezTo>
                  <a:cubicBezTo>
                    <a:pt x="9263" y="21575"/>
                    <a:pt x="8711" y="21485"/>
                    <a:pt x="8363" y="21440"/>
                  </a:cubicBezTo>
                  <a:cubicBezTo>
                    <a:pt x="8014" y="21396"/>
                    <a:pt x="8087" y="21321"/>
                    <a:pt x="7666" y="21261"/>
                  </a:cubicBezTo>
                  <a:cubicBezTo>
                    <a:pt x="7245" y="21201"/>
                    <a:pt x="6432" y="21216"/>
                    <a:pt x="5837" y="21082"/>
                  </a:cubicBezTo>
                  <a:cubicBezTo>
                    <a:pt x="5242" y="20947"/>
                    <a:pt x="4705" y="20798"/>
                    <a:pt x="4095" y="20454"/>
                  </a:cubicBezTo>
                  <a:cubicBezTo>
                    <a:pt x="3485" y="20110"/>
                    <a:pt x="2731" y="19602"/>
                    <a:pt x="2179" y="19019"/>
                  </a:cubicBezTo>
                  <a:cubicBezTo>
                    <a:pt x="1627" y="18436"/>
                    <a:pt x="1090" y="17644"/>
                    <a:pt x="785" y="16956"/>
                  </a:cubicBezTo>
                  <a:cubicBezTo>
                    <a:pt x="481" y="16268"/>
                    <a:pt x="481" y="15581"/>
                    <a:pt x="350" y="14893"/>
                  </a:cubicBezTo>
                  <a:cubicBezTo>
                    <a:pt x="219" y="14206"/>
                    <a:pt x="16" y="13697"/>
                    <a:pt x="1" y="12830"/>
                  </a:cubicBezTo>
                  <a:cubicBezTo>
                    <a:pt x="-13" y="11963"/>
                    <a:pt x="190" y="10693"/>
                    <a:pt x="263" y="9691"/>
                  </a:cubicBezTo>
                  <a:cubicBezTo>
                    <a:pt x="335" y="8690"/>
                    <a:pt x="364" y="7733"/>
                    <a:pt x="437" y="6821"/>
                  </a:cubicBezTo>
                  <a:cubicBezTo>
                    <a:pt x="510" y="5909"/>
                    <a:pt x="539" y="4983"/>
                    <a:pt x="698" y="4220"/>
                  </a:cubicBezTo>
                  <a:cubicBezTo>
                    <a:pt x="858" y="3458"/>
                    <a:pt x="1003" y="2860"/>
                    <a:pt x="1395" y="2247"/>
                  </a:cubicBezTo>
                  <a:cubicBezTo>
                    <a:pt x="1787" y="1634"/>
                    <a:pt x="2455" y="887"/>
                    <a:pt x="3050" y="543"/>
                  </a:cubicBezTo>
                  <a:cubicBezTo>
                    <a:pt x="3645" y="199"/>
                    <a:pt x="4313" y="274"/>
                    <a:pt x="4966" y="184"/>
                  </a:cubicBezTo>
                  <a:cubicBezTo>
                    <a:pt x="5619" y="95"/>
                    <a:pt x="6418" y="-25"/>
                    <a:pt x="6969" y="5"/>
                  </a:cubicBezTo>
                  <a:cubicBezTo>
                    <a:pt x="7521" y="35"/>
                    <a:pt x="8493" y="453"/>
                    <a:pt x="9495" y="633"/>
                  </a:cubicBezTo>
                  <a:close/>
                </a:path>
              </a:pathLst>
            </a:custGeom>
            <a:noFill/>
            <a:ln w="38100" cap="flat">
              <a:solidFill>
                <a:srgbClr val="FFFF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</p:grpSp>
      <p:sp>
        <p:nvSpPr>
          <p:cNvPr id="1390" name="Line 9"/>
          <p:cNvSpPr/>
          <p:nvPr/>
        </p:nvSpPr>
        <p:spPr>
          <a:xfrm>
            <a:off x="2196301" y="5065538"/>
            <a:ext cx="762004" cy="3"/>
          </a:xfrm>
          <a:prstGeom prst="line">
            <a:avLst/>
          </a:prstGeom>
          <a:ln w="19050">
            <a:solidFill>
              <a:srgbClr val="00517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396" name="Group 14"/>
          <p:cNvGrpSpPr/>
          <p:nvPr/>
        </p:nvGrpSpPr>
        <p:grpSpPr>
          <a:xfrm>
            <a:off x="3034506" y="3846340"/>
            <a:ext cx="838208" cy="2514609"/>
            <a:chOff x="0" y="0"/>
            <a:chExt cx="838206" cy="2514607"/>
          </a:xfrm>
        </p:grpSpPr>
        <p:sp>
          <p:nvSpPr>
            <p:cNvPr id="1391" name="Rectangle 45"/>
            <p:cNvSpPr/>
            <p:nvPr/>
          </p:nvSpPr>
          <p:spPr>
            <a:xfrm>
              <a:off x="-1" y="-1"/>
              <a:ext cx="838208" cy="251460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3366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2" name="Freeform 41"/>
            <p:cNvSpPr/>
            <p:nvPr/>
          </p:nvSpPr>
          <p:spPr>
            <a:xfrm>
              <a:off x="152400" y="116114"/>
              <a:ext cx="547694" cy="529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759" fill="norm" stroke="1" extrusionOk="0">
                  <a:moveTo>
                    <a:pt x="0" y="12747"/>
                  </a:moveTo>
                  <a:cubicBezTo>
                    <a:pt x="415" y="8667"/>
                    <a:pt x="831" y="4587"/>
                    <a:pt x="1662" y="2667"/>
                  </a:cubicBezTo>
                  <a:cubicBezTo>
                    <a:pt x="2492" y="747"/>
                    <a:pt x="3600" y="-1413"/>
                    <a:pt x="4985" y="1227"/>
                  </a:cubicBezTo>
                  <a:cubicBezTo>
                    <a:pt x="6369" y="3867"/>
                    <a:pt x="8308" y="16827"/>
                    <a:pt x="9969" y="18507"/>
                  </a:cubicBezTo>
                  <a:cubicBezTo>
                    <a:pt x="11631" y="20187"/>
                    <a:pt x="13015" y="12987"/>
                    <a:pt x="14954" y="11307"/>
                  </a:cubicBezTo>
                  <a:cubicBezTo>
                    <a:pt x="16892" y="9627"/>
                    <a:pt x="20492" y="8907"/>
                    <a:pt x="21600" y="8427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517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3" name="Freeform 42"/>
            <p:cNvSpPr/>
            <p:nvPr/>
          </p:nvSpPr>
          <p:spPr>
            <a:xfrm>
              <a:off x="152400" y="996800"/>
              <a:ext cx="547694" cy="92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04" fill="norm" stroke="1" extrusionOk="0">
                  <a:moveTo>
                    <a:pt x="0" y="17441"/>
                  </a:moveTo>
                  <a:cubicBezTo>
                    <a:pt x="1108" y="18881"/>
                    <a:pt x="2215" y="20321"/>
                    <a:pt x="3323" y="17441"/>
                  </a:cubicBezTo>
                  <a:cubicBezTo>
                    <a:pt x="4431" y="14561"/>
                    <a:pt x="5262" y="161"/>
                    <a:pt x="6646" y="161"/>
                  </a:cubicBezTo>
                  <a:cubicBezTo>
                    <a:pt x="8031" y="161"/>
                    <a:pt x="10246" y="17441"/>
                    <a:pt x="11631" y="17441"/>
                  </a:cubicBezTo>
                  <a:cubicBezTo>
                    <a:pt x="13015" y="17441"/>
                    <a:pt x="13846" y="1601"/>
                    <a:pt x="14954" y="161"/>
                  </a:cubicBezTo>
                  <a:cubicBezTo>
                    <a:pt x="16062" y="-1279"/>
                    <a:pt x="17169" y="7361"/>
                    <a:pt x="18277" y="8801"/>
                  </a:cubicBezTo>
                  <a:cubicBezTo>
                    <a:pt x="19385" y="10241"/>
                    <a:pt x="20492" y="9521"/>
                    <a:pt x="21600" y="8801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517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4" name="Freeform 43"/>
            <p:cNvSpPr/>
            <p:nvPr/>
          </p:nvSpPr>
          <p:spPr>
            <a:xfrm>
              <a:off x="152400" y="1371602"/>
              <a:ext cx="547694" cy="23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471" y="20700"/>
                    <a:pt x="6943" y="19800"/>
                    <a:pt x="9257" y="18000"/>
                  </a:cubicBezTo>
                  <a:cubicBezTo>
                    <a:pt x="11571" y="16200"/>
                    <a:pt x="12600" y="13800"/>
                    <a:pt x="13886" y="10800"/>
                  </a:cubicBezTo>
                  <a:cubicBezTo>
                    <a:pt x="15171" y="7800"/>
                    <a:pt x="16200" y="0"/>
                    <a:pt x="16971" y="0"/>
                  </a:cubicBezTo>
                  <a:cubicBezTo>
                    <a:pt x="17743" y="0"/>
                    <a:pt x="17743" y="7200"/>
                    <a:pt x="18514" y="10800"/>
                  </a:cubicBezTo>
                  <a:cubicBezTo>
                    <a:pt x="19286" y="14400"/>
                    <a:pt x="20443" y="18000"/>
                    <a:pt x="21600" y="21600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517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95" name="Freeform 44"/>
            <p:cNvSpPr/>
            <p:nvPr/>
          </p:nvSpPr>
          <p:spPr>
            <a:xfrm>
              <a:off x="152400" y="1993724"/>
              <a:ext cx="547694" cy="37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17" fill="norm" stroke="1" extrusionOk="0">
                  <a:moveTo>
                    <a:pt x="0" y="18253"/>
                  </a:moveTo>
                  <a:cubicBezTo>
                    <a:pt x="1029" y="9478"/>
                    <a:pt x="2057" y="703"/>
                    <a:pt x="3086" y="28"/>
                  </a:cubicBezTo>
                  <a:cubicBezTo>
                    <a:pt x="4114" y="-647"/>
                    <a:pt x="5143" y="11166"/>
                    <a:pt x="6171" y="14203"/>
                  </a:cubicBezTo>
                  <a:cubicBezTo>
                    <a:pt x="7200" y="17241"/>
                    <a:pt x="7971" y="17578"/>
                    <a:pt x="9257" y="18253"/>
                  </a:cubicBezTo>
                  <a:cubicBezTo>
                    <a:pt x="10543" y="18928"/>
                    <a:pt x="12343" y="20953"/>
                    <a:pt x="13886" y="18253"/>
                  </a:cubicBezTo>
                  <a:cubicBezTo>
                    <a:pt x="15429" y="15553"/>
                    <a:pt x="17229" y="2053"/>
                    <a:pt x="18514" y="2053"/>
                  </a:cubicBezTo>
                  <a:cubicBezTo>
                    <a:pt x="19800" y="2053"/>
                    <a:pt x="21086" y="15553"/>
                    <a:pt x="21600" y="18253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005172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397" name="Freeform 17"/>
          <p:cNvSpPr/>
          <p:nvPr/>
        </p:nvSpPr>
        <p:spPr>
          <a:xfrm>
            <a:off x="3179759" y="1975390"/>
            <a:ext cx="547693" cy="367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62" fill="norm" stroke="1" extrusionOk="0">
                <a:moveTo>
                  <a:pt x="0" y="19238"/>
                </a:moveTo>
                <a:cubicBezTo>
                  <a:pt x="1029" y="12838"/>
                  <a:pt x="2057" y="6438"/>
                  <a:pt x="3086" y="4838"/>
                </a:cubicBezTo>
                <a:cubicBezTo>
                  <a:pt x="4114" y="3238"/>
                  <a:pt x="5143" y="7238"/>
                  <a:pt x="6171" y="9638"/>
                </a:cubicBezTo>
                <a:cubicBezTo>
                  <a:pt x="7200" y="12038"/>
                  <a:pt x="8229" y="17638"/>
                  <a:pt x="9257" y="19238"/>
                </a:cubicBezTo>
                <a:cubicBezTo>
                  <a:pt x="10286" y="20838"/>
                  <a:pt x="11314" y="20038"/>
                  <a:pt x="12343" y="19238"/>
                </a:cubicBezTo>
                <a:cubicBezTo>
                  <a:pt x="13371" y="18438"/>
                  <a:pt x="14400" y="17638"/>
                  <a:pt x="15429" y="14438"/>
                </a:cubicBezTo>
                <a:cubicBezTo>
                  <a:pt x="16457" y="11238"/>
                  <a:pt x="17486" y="-762"/>
                  <a:pt x="18514" y="38"/>
                </a:cubicBezTo>
                <a:cubicBezTo>
                  <a:pt x="19543" y="838"/>
                  <a:pt x="21086" y="16038"/>
                  <a:pt x="21600" y="19238"/>
                </a:cubicBezTo>
              </a:path>
            </a:pathLst>
          </a:custGeom>
          <a:ln>
            <a:solidFill>
              <a:srgbClr val="993300"/>
            </a:solidFill>
            <a:miter/>
          </a:ln>
        </p:spPr>
        <p:txBody>
          <a:bodyPr lIns="45718" tIns="45718" rIns="45718" bIns="45718"/>
          <a:lstStyle/>
          <a:p>
            <a:pPr defTabSz="914400">
              <a:defRPr>
                <a:solidFill>
                  <a:srgbClr val="005172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8" name="Line 40"/>
          <p:cNvSpPr/>
          <p:nvPr/>
        </p:nvSpPr>
        <p:spPr>
          <a:xfrm>
            <a:off x="4188619" y="2764270"/>
            <a:ext cx="1676403" cy="1066803"/>
          </a:xfrm>
          <a:prstGeom prst="line">
            <a:avLst/>
          </a:prstGeom>
          <a:ln w="19050">
            <a:solidFill>
              <a:srgbClr val="005172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9" name="Line 41"/>
          <p:cNvSpPr/>
          <p:nvPr/>
        </p:nvSpPr>
        <p:spPr>
          <a:xfrm>
            <a:off x="3948900" y="5065538"/>
            <a:ext cx="762004" cy="3"/>
          </a:xfrm>
          <a:prstGeom prst="line">
            <a:avLst/>
          </a:prstGeom>
          <a:ln w="19050">
            <a:solidFill>
              <a:srgbClr val="00517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0" name="Line 42"/>
          <p:cNvSpPr/>
          <p:nvPr/>
        </p:nvSpPr>
        <p:spPr>
          <a:xfrm flipV="1">
            <a:off x="6442762" y="2984736"/>
            <a:ext cx="81865" cy="587933"/>
          </a:xfrm>
          <a:prstGeom prst="line">
            <a:avLst/>
          </a:prstGeom>
          <a:ln w="19050">
            <a:solidFill>
              <a:srgbClr val="005172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1" name="Line 43"/>
          <p:cNvSpPr/>
          <p:nvPr/>
        </p:nvSpPr>
        <p:spPr>
          <a:xfrm>
            <a:off x="2137652" y="2226966"/>
            <a:ext cx="762004" cy="3"/>
          </a:xfrm>
          <a:prstGeom prst="line">
            <a:avLst/>
          </a:prstGeom>
          <a:ln w="19050">
            <a:solidFill>
              <a:srgbClr val="005172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404" name="Group 21"/>
          <p:cNvGrpSpPr/>
          <p:nvPr/>
        </p:nvGrpSpPr>
        <p:grpSpPr>
          <a:xfrm>
            <a:off x="6272208" y="3973511"/>
            <a:ext cx="100023" cy="114308"/>
            <a:chOff x="-1" y="0"/>
            <a:chExt cx="100022" cy="114307"/>
          </a:xfrm>
        </p:grpSpPr>
        <p:sp>
          <p:nvSpPr>
            <p:cNvPr id="1402" name="Line 22"/>
            <p:cNvSpPr/>
            <p:nvPr/>
          </p:nvSpPr>
          <p:spPr>
            <a:xfrm>
              <a:off x="-2" y="-1"/>
              <a:ext cx="100023" cy="114308"/>
            </a:xfrm>
            <a:prstGeom prst="line">
              <a:avLst/>
            </a:prstGeom>
            <a:noFill/>
            <a:ln w="28575" cap="flat">
              <a:solidFill>
                <a:srgbClr val="9933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3" name="Line 23"/>
            <p:cNvSpPr/>
            <p:nvPr/>
          </p:nvSpPr>
          <p:spPr>
            <a:xfrm flipH="1">
              <a:off x="-1" y="-1"/>
              <a:ext cx="100021" cy="114308"/>
            </a:xfrm>
            <a:prstGeom prst="line">
              <a:avLst/>
            </a:prstGeom>
            <a:noFill/>
            <a:ln w="28575" cap="flat">
              <a:solidFill>
                <a:srgbClr val="9933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07" name="Group 10"/>
          <p:cNvGrpSpPr/>
          <p:nvPr/>
        </p:nvGrpSpPr>
        <p:grpSpPr>
          <a:xfrm>
            <a:off x="5053010" y="3897308"/>
            <a:ext cx="2438407" cy="2057408"/>
            <a:chOff x="0" y="0"/>
            <a:chExt cx="2438406" cy="2057406"/>
          </a:xfrm>
        </p:grpSpPr>
        <p:sp>
          <p:nvSpPr>
            <p:cNvPr id="1405" name="Line 19"/>
            <p:cNvSpPr/>
            <p:nvPr/>
          </p:nvSpPr>
          <p:spPr>
            <a:xfrm>
              <a:off x="-1" y="1447803"/>
              <a:ext cx="2438408" cy="4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06" name="Line 20"/>
            <p:cNvSpPr/>
            <p:nvPr/>
          </p:nvSpPr>
          <p:spPr>
            <a:xfrm flipV="1">
              <a:off x="685800" y="-1"/>
              <a:ext cx="4" cy="2057408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408" name="Oval 36"/>
          <p:cNvSpPr/>
          <p:nvPr/>
        </p:nvSpPr>
        <p:spPr>
          <a:xfrm>
            <a:off x="6043612" y="3744912"/>
            <a:ext cx="609607" cy="609607"/>
          </a:xfrm>
          <a:prstGeom prst="ellipse">
            <a:avLst/>
          </a:prstGeom>
          <a:ln>
            <a:solidFill>
              <a:srgbClr val="993300"/>
            </a:solidFill>
          </a:ln>
        </p:spPr>
        <p:txBody>
          <a:bodyPr lIns="45718" tIns="45718" rIns="45718" bIns="45718" anchor="ctr"/>
          <a:lstStyle/>
          <a:p>
            <a:pPr defTabSz="914400">
              <a:defRPr>
                <a:solidFill>
                  <a:srgbClr val="005172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9" name="Text Box 37"/>
          <p:cNvSpPr/>
          <p:nvPr/>
        </p:nvSpPr>
        <p:spPr>
          <a:xfrm>
            <a:off x="5326198" y="6107112"/>
            <a:ext cx="1905003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914400">
              <a:spcBef>
                <a:spcPts val="900"/>
              </a:spcBef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Feature Space</a:t>
            </a:r>
          </a:p>
        </p:txBody>
      </p:sp>
      <p:pic>
        <p:nvPicPr>
          <p:cNvPr id="14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3612" y="1826279"/>
            <a:ext cx="1024430" cy="1158461"/>
          </a:xfrm>
          <a:prstGeom prst="rect">
            <a:avLst/>
          </a:prstGeom>
          <a:ln w="12700">
            <a:miter lim="400000"/>
          </a:ln>
        </p:spPr>
      </p:pic>
      <p:sp>
        <p:nvSpPr>
          <p:cNvPr id="1411" name="Line 3"/>
          <p:cNvSpPr/>
          <p:nvPr/>
        </p:nvSpPr>
        <p:spPr>
          <a:xfrm>
            <a:off x="457199" y="3125634"/>
            <a:ext cx="8153403" cy="3"/>
          </a:xfrm>
          <a:prstGeom prst="line">
            <a:avLst/>
          </a:prstGeom>
          <a:ln w="38100">
            <a:solidFill>
              <a:srgbClr val="519FD7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2" name="TextBox 90"/>
          <p:cNvSpPr/>
          <p:nvPr/>
        </p:nvSpPr>
        <p:spPr>
          <a:xfrm>
            <a:off x="371776" y="3269955"/>
            <a:ext cx="1765357" cy="316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Object database</a:t>
            </a:r>
          </a:p>
        </p:txBody>
      </p:sp>
      <p:sp>
        <p:nvSpPr>
          <p:cNvPr id="1413" name="TextBox 91"/>
          <p:cNvSpPr/>
          <p:nvPr/>
        </p:nvSpPr>
        <p:spPr>
          <a:xfrm>
            <a:off x="2567220" y="3192440"/>
            <a:ext cx="1733507" cy="574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Representation/</a:t>
            </a:r>
            <a:br/>
            <a:r>
              <a:t>Object feature</a:t>
            </a:r>
          </a:p>
        </p:txBody>
      </p:sp>
      <p:sp>
        <p:nvSpPr>
          <p:cNvPr id="1414" name="TextBox 92"/>
          <p:cNvSpPr/>
          <p:nvPr/>
        </p:nvSpPr>
        <p:spPr>
          <a:xfrm>
            <a:off x="437522" y="1144979"/>
            <a:ext cx="1238009" cy="316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New image</a:t>
            </a:r>
          </a:p>
        </p:txBody>
      </p:sp>
      <p:sp>
        <p:nvSpPr>
          <p:cNvPr id="1415" name="TextBox 94"/>
          <p:cNvSpPr/>
          <p:nvPr/>
        </p:nvSpPr>
        <p:spPr>
          <a:xfrm>
            <a:off x="7068039" y="3411084"/>
            <a:ext cx="1051378" cy="574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Distance </a:t>
            </a:r>
            <a:br/>
            <a:r>
              <a:t>measure</a:t>
            </a:r>
          </a:p>
        </p:txBody>
      </p:sp>
      <p:sp>
        <p:nvSpPr>
          <p:cNvPr id="1416" name="TextBox 95"/>
          <p:cNvSpPr/>
          <p:nvPr/>
        </p:nvSpPr>
        <p:spPr>
          <a:xfrm>
            <a:off x="5619570" y="1420790"/>
            <a:ext cx="1714755" cy="316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Detected object</a:t>
            </a:r>
          </a:p>
        </p:txBody>
      </p:sp>
      <p:pic>
        <p:nvPicPr>
          <p:cNvPr id="14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5545" y="4192332"/>
            <a:ext cx="184860" cy="20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103" y="4192332"/>
            <a:ext cx="184860" cy="20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2196" y="3777217"/>
            <a:ext cx="184860" cy="20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0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8390" y="4660298"/>
            <a:ext cx="235226" cy="17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1298" y="4989338"/>
            <a:ext cx="235226" cy="17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2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603" y="4615248"/>
            <a:ext cx="235226" cy="176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3092" y="5018751"/>
            <a:ext cx="167477" cy="152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4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4302" y="4513069"/>
            <a:ext cx="167477" cy="152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5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9368" y="4989338"/>
            <a:ext cx="167477" cy="1524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6" name="Example=K-NN"/>
          <p:cNvSpPr/>
          <p:nvPr/>
        </p:nvSpPr>
        <p:spPr>
          <a:xfrm>
            <a:off x="7262272" y="4117785"/>
            <a:ext cx="159762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Example=K-NN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9" grpId="4"/>
      <p:bldP build="whole" bldLvl="1" animBg="1" rev="0" advAuto="0" spid="1420" grpId="10"/>
      <p:bldP build="whole" bldLvl="1" animBg="1" rev="0" advAuto="0" spid="1419" grpId="15"/>
      <p:bldP build="whole" bldLvl="1" animBg="1" rev="0" advAuto="0" spid="1396" grpId="3"/>
      <p:bldP build="whole" bldLvl="1" animBg="1" rev="0" advAuto="0" spid="1401" grpId="18"/>
      <p:bldP build="whole" bldLvl="1" animBg="1" rev="0" advAuto="0" spid="1390" grpId="1"/>
      <p:bldP build="whole" bldLvl="1" animBg="1" rev="0" advAuto="0" spid="1423" grpId="7"/>
      <p:bldP build="whole" bldLvl="1" animBg="1" rev="0" advAuto="0" spid="1413" grpId="2"/>
      <p:bldP build="whole" bldLvl="1" animBg="1" rev="0" advAuto="0" spid="1415" grpId="23"/>
      <p:bldP build="whole" bldLvl="1" animBg="1" rev="0" advAuto="0" spid="1421" grpId="11"/>
      <p:bldP build="whole" bldLvl="1" animBg="1" rev="0" advAuto="0" spid="1424" grpId="8"/>
      <p:bldP build="whole" bldLvl="1" animBg="1" rev="0" advAuto="0" spid="1425" grpId="9"/>
      <p:bldP build="whole" bldLvl="1" animBg="1" rev="0" advAuto="0" spid="1408" grpId="22"/>
      <p:bldP build="whole" bldLvl="1" animBg="1" rev="0" advAuto="0" spid="1414" grpId="17"/>
      <p:bldP build="whole" bldLvl="1" animBg="1" rev="0" advAuto="0" spid="1417" grpId="13"/>
      <p:bldP build="whole" bldLvl="1" animBg="1" rev="0" advAuto="0" spid="1422" grpId="12"/>
      <p:bldP build="whole" bldLvl="1" animBg="1" rev="0" advAuto="0" spid="1400" grpId="24"/>
      <p:bldP build="whole" bldLvl="1" animBg="1" rev="0" advAuto="0" spid="1397" grpId="19"/>
      <p:bldP build="whole" bldLvl="1" animBg="1" rev="0" advAuto="0" spid="1418" grpId="14"/>
      <p:bldP build="whole" bldLvl="1" animBg="1" rev="0" advAuto="0" spid="1416" grpId="26"/>
      <p:bldP build="whole" bldLvl="1" animBg="1" rev="0" advAuto="0" spid="1389" grpId="16"/>
      <p:bldP build="whole" bldLvl="1" animBg="1" rev="0" advAuto="0" spid="1398" grpId="20"/>
      <p:bldP build="whole" bldLvl="1" animBg="1" rev="0" advAuto="0" spid="1410" grpId="25"/>
      <p:bldP build="whole" bldLvl="1" animBg="1" rev="0" advAuto="0" spid="1407" grpId="6"/>
      <p:bldP build="whole" bldLvl="1" animBg="1" rev="0" advAuto="0" spid="1409" grpId="5"/>
      <p:bldP build="whole" bldLvl="1" animBg="1" rev="0" advAuto="0" spid="1404" grpId="2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upervised Regression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Supervised Regression</a:t>
            </a:r>
          </a:p>
        </p:txBody>
      </p:sp>
      <p:sp>
        <p:nvSpPr>
          <p:cNvPr id="1429" name="Freeform 14"/>
          <p:cNvSpPr/>
          <p:nvPr/>
        </p:nvSpPr>
        <p:spPr>
          <a:xfrm>
            <a:off x="5934073" y="2077655"/>
            <a:ext cx="2722446" cy="111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9" h="21423" fill="norm" stroke="1" extrusionOk="0">
                <a:moveTo>
                  <a:pt x="0" y="21423"/>
                </a:moveTo>
                <a:cubicBezTo>
                  <a:pt x="658" y="19957"/>
                  <a:pt x="1316" y="18490"/>
                  <a:pt x="2532" y="16107"/>
                </a:cubicBezTo>
                <a:cubicBezTo>
                  <a:pt x="3749" y="13724"/>
                  <a:pt x="5549" y="9416"/>
                  <a:pt x="7299" y="7125"/>
                </a:cubicBezTo>
                <a:cubicBezTo>
                  <a:pt x="9050" y="4833"/>
                  <a:pt x="10874" y="3520"/>
                  <a:pt x="13034" y="2359"/>
                </a:cubicBezTo>
                <a:cubicBezTo>
                  <a:pt x="15194" y="1198"/>
                  <a:pt x="18919" y="495"/>
                  <a:pt x="20259" y="159"/>
                </a:cubicBezTo>
                <a:cubicBezTo>
                  <a:pt x="21600" y="-177"/>
                  <a:pt x="21339" y="83"/>
                  <a:pt x="21079" y="342"/>
                </a:cubicBezTo>
              </a:path>
            </a:pathLst>
          </a:custGeom>
          <a:ln w="38100">
            <a:solidFill>
              <a:srgbClr val="FF79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4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525" y="4467225"/>
            <a:ext cx="2428875" cy="179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1900" y="4467225"/>
            <a:ext cx="2428875" cy="179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5275" y="4467225"/>
            <a:ext cx="2428875" cy="179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08650" y="4467225"/>
            <a:ext cx="2428875" cy="1790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6" name="Group 7"/>
          <p:cNvGrpSpPr/>
          <p:nvPr/>
        </p:nvGrpSpPr>
        <p:grpSpPr>
          <a:xfrm>
            <a:off x="5557288" y="1839907"/>
            <a:ext cx="2881864" cy="2057407"/>
            <a:chOff x="-1" y="0"/>
            <a:chExt cx="2881863" cy="2057406"/>
          </a:xfrm>
        </p:grpSpPr>
        <p:sp>
          <p:nvSpPr>
            <p:cNvPr id="1434" name="Line 19"/>
            <p:cNvSpPr/>
            <p:nvPr/>
          </p:nvSpPr>
          <p:spPr>
            <a:xfrm>
              <a:off x="-2" y="1447802"/>
              <a:ext cx="2881865" cy="4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35" name="Line 20"/>
            <p:cNvSpPr/>
            <p:nvPr/>
          </p:nvSpPr>
          <p:spPr>
            <a:xfrm flipV="1">
              <a:off x="360213" y="-2"/>
              <a:ext cx="4" cy="2057408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1437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82896" y="2868609"/>
            <a:ext cx="372087" cy="274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8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52893" y="2417127"/>
            <a:ext cx="372087" cy="274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9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62810" y="2118360"/>
            <a:ext cx="372087" cy="274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0" name="Picture 2" descr="Picture 2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67067" y="1981200"/>
            <a:ext cx="372087" cy="274321"/>
          </a:xfrm>
          <a:prstGeom prst="rect">
            <a:avLst/>
          </a:prstGeom>
          <a:ln w="12700">
            <a:miter lim="400000"/>
          </a:ln>
        </p:spPr>
      </p:pic>
      <p:sp>
        <p:nvSpPr>
          <p:cNvPr id="1441" name="TextBox 3"/>
          <p:cNvSpPr/>
          <p:nvPr/>
        </p:nvSpPr>
        <p:spPr>
          <a:xfrm>
            <a:off x="6684963" y="3420519"/>
            <a:ext cx="994439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4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Hue value</a:t>
            </a:r>
          </a:p>
        </p:txBody>
      </p:sp>
      <p:sp>
        <p:nvSpPr>
          <p:cNvPr id="1442" name="TextBox 15"/>
          <p:cNvSpPr/>
          <p:nvPr/>
        </p:nvSpPr>
        <p:spPr>
          <a:xfrm rot="16200000">
            <a:off x="5264644" y="2443075"/>
            <a:ext cx="896945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4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Ripeness</a:t>
            </a:r>
          </a:p>
        </p:txBody>
      </p:sp>
      <p:sp>
        <p:nvSpPr>
          <p:cNvPr id="1443" name="TextBox 17"/>
          <p:cNvSpPr/>
          <p:nvPr/>
        </p:nvSpPr>
        <p:spPr>
          <a:xfrm>
            <a:off x="6294022" y="1385843"/>
            <a:ext cx="2136980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Regression model</a:t>
            </a:r>
          </a:p>
        </p:txBody>
      </p:sp>
      <p:pic>
        <p:nvPicPr>
          <p:cNvPr id="1444" name="Picture 2" descr="Picture 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1921" y="1738926"/>
            <a:ext cx="2428876" cy="1790702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TextBox 19"/>
          <p:cNvSpPr/>
          <p:nvPr/>
        </p:nvSpPr>
        <p:spPr>
          <a:xfrm>
            <a:off x="765622" y="1468144"/>
            <a:ext cx="1238008" cy="316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16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New image</a:t>
            </a:r>
          </a:p>
        </p:txBody>
      </p:sp>
      <p:sp>
        <p:nvSpPr>
          <p:cNvPr id="1446" name="Straight Arrow Connector 20"/>
          <p:cNvSpPr/>
          <p:nvPr/>
        </p:nvSpPr>
        <p:spPr>
          <a:xfrm flipV="1">
            <a:off x="6962774" y="2392677"/>
            <a:ext cx="3" cy="883924"/>
          </a:xfrm>
          <a:prstGeom prst="line">
            <a:avLst/>
          </a:prstGeom>
          <a:ln w="158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7" name="Straight Arrow Connector 24"/>
          <p:cNvSpPr/>
          <p:nvPr/>
        </p:nvSpPr>
        <p:spPr>
          <a:xfrm flipH="1">
            <a:off x="5917506" y="2417127"/>
            <a:ext cx="1045272" cy="4"/>
          </a:xfrm>
          <a:prstGeom prst="line">
            <a:avLst/>
          </a:prstGeom>
          <a:ln w="158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8" name="TextBox 27"/>
          <p:cNvSpPr/>
          <p:nvPr/>
        </p:nvSpPr>
        <p:spPr>
          <a:xfrm>
            <a:off x="2359024" y="2472694"/>
            <a:ext cx="1856712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Ripeness: 6.2</a:t>
            </a:r>
          </a:p>
        </p:txBody>
      </p:sp>
      <p:sp>
        <p:nvSpPr>
          <p:cNvPr id="1449" name="TextBox 29"/>
          <p:cNvSpPr/>
          <p:nvPr/>
        </p:nvSpPr>
        <p:spPr>
          <a:xfrm>
            <a:off x="1554951" y="4305641"/>
            <a:ext cx="519491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3.2</a:t>
            </a:r>
          </a:p>
        </p:txBody>
      </p:sp>
      <p:sp>
        <p:nvSpPr>
          <p:cNvPr id="1450" name="TextBox 30"/>
          <p:cNvSpPr/>
          <p:nvPr/>
        </p:nvSpPr>
        <p:spPr>
          <a:xfrm>
            <a:off x="3194840" y="4305641"/>
            <a:ext cx="519491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5.8</a:t>
            </a:r>
          </a:p>
        </p:txBody>
      </p:sp>
      <p:sp>
        <p:nvSpPr>
          <p:cNvPr id="1451" name="TextBox 31"/>
          <p:cNvSpPr/>
          <p:nvPr/>
        </p:nvSpPr>
        <p:spPr>
          <a:xfrm>
            <a:off x="4834725" y="4305641"/>
            <a:ext cx="519491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8.1</a:t>
            </a:r>
          </a:p>
        </p:txBody>
      </p:sp>
      <p:sp>
        <p:nvSpPr>
          <p:cNvPr id="1452" name="TextBox 32"/>
          <p:cNvSpPr/>
          <p:nvPr/>
        </p:nvSpPr>
        <p:spPr>
          <a:xfrm>
            <a:off x="6331739" y="4305641"/>
            <a:ext cx="680970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11.3</a:t>
            </a:r>
          </a:p>
        </p:txBody>
      </p:sp>
      <p:sp>
        <p:nvSpPr>
          <p:cNvPr id="1453" name="TextBox 33"/>
          <p:cNvSpPr/>
          <p:nvPr/>
        </p:nvSpPr>
        <p:spPr>
          <a:xfrm>
            <a:off x="-2" y="4296116"/>
            <a:ext cx="1352060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Ripeness: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9" grpId="10"/>
      <p:bldP build="whole" bldLvl="1" animBg="1" rev="0" advAuto="0" spid="1437" grpId="4"/>
      <p:bldP build="whole" bldLvl="1" animBg="1" rev="0" advAuto="0" spid="1451" grpId="8"/>
      <p:bldP build="whole" bldLvl="1" animBg="1" rev="0" advAuto="0" spid="1430" grpId="2"/>
      <p:bldP build="whole" bldLvl="1" animBg="1" rev="0" advAuto="0" spid="1438" grpId="7"/>
      <p:bldP build="whole" bldLvl="1" animBg="1" rev="0" advAuto="0" spid="1440" grpId="13"/>
      <p:bldP build="whole" bldLvl="1" animBg="1" rev="0" advAuto="0" spid="1444" grpId="16"/>
      <p:bldP build="whole" bldLvl="1" animBg="1" rev="0" advAuto="0" spid="1452" grpId="11"/>
      <p:bldP build="whole" bldLvl="1" animBg="1" rev="0" advAuto="0" spid="1433" grpId="12"/>
      <p:bldP build="whole" bldLvl="1" animBg="1" rev="0" advAuto="0" spid="1446" grpId="17"/>
      <p:bldP build="whole" bldLvl="1" animBg="1" rev="0" advAuto="0" spid="1431" grpId="6"/>
      <p:bldP build="whole" bldLvl="1" animBg="1" rev="0" advAuto="0" spid="1429" grpId="14"/>
      <p:bldP build="whole" bldLvl="1" animBg="1" rev="0" advAuto="0" spid="1445" grpId="15"/>
      <p:bldP build="whole" bldLvl="1" animBg="1" rev="0" advAuto="0" spid="1447" grpId="18"/>
      <p:bldP build="whole" bldLvl="1" animBg="1" rev="0" advAuto="0" spid="1448" grpId="19"/>
      <p:bldP build="whole" bldLvl="1" animBg="1" rev="0" advAuto="0" spid="1453" grpId="3"/>
      <p:bldP build="whole" bldLvl="1" animBg="1" rev="0" advAuto="0" spid="1450" grpId="5"/>
      <p:bldP build="whole" bldLvl="1" animBg="1" rev="0" advAuto="0" spid="1432" grpId="9"/>
      <p:bldP build="whole" bldLvl="1" animBg="1" rev="0" advAuto="0" spid="144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Unsupervised learning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Unsupervised learning</a:t>
            </a:r>
          </a:p>
        </p:txBody>
      </p:sp>
      <p:pic>
        <p:nvPicPr>
          <p:cNvPr id="14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5297" y="5087206"/>
            <a:ext cx="676789" cy="49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293" y="5551001"/>
            <a:ext cx="676789" cy="49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93" y="4611008"/>
            <a:ext cx="676789" cy="4989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2" name="Group 28"/>
          <p:cNvGrpSpPr/>
          <p:nvPr/>
        </p:nvGrpSpPr>
        <p:grpSpPr>
          <a:xfrm>
            <a:off x="4784447" y="1499167"/>
            <a:ext cx="4043914" cy="3188843"/>
            <a:chOff x="-2" y="0"/>
            <a:chExt cx="4043913" cy="3188842"/>
          </a:xfrm>
        </p:grpSpPr>
        <p:pic>
          <p:nvPicPr>
            <p:cNvPr id="1459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78077" y="426306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0" name="Line 19"/>
            <p:cNvSpPr/>
            <p:nvPr/>
          </p:nvSpPr>
          <p:spPr>
            <a:xfrm>
              <a:off x="-2" y="2579239"/>
              <a:ext cx="4043914" cy="614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61" name="Line 20"/>
            <p:cNvSpPr/>
            <p:nvPr/>
          </p:nvSpPr>
          <p:spPr>
            <a:xfrm flipH="1" flipV="1">
              <a:off x="351138" y="232303"/>
              <a:ext cx="9079" cy="2956540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1462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14126" y="514454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3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96953" y="1130983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4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91245" y="943912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5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128583" y="1532841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6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07723" y="1168695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7" name="Picture 2" descr="Picture 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3739" y="1778756"/>
              <a:ext cx="596228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8" name="Picture 2" descr="Picture 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72131" y="2018405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9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838612" y="1683436"/>
              <a:ext cx="596230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0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61939" y="547052"/>
              <a:ext cx="596230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1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89291" y="0"/>
              <a:ext cx="596229" cy="439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84" name="Group 37"/>
          <p:cNvGrpSpPr/>
          <p:nvPr/>
        </p:nvGrpSpPr>
        <p:grpSpPr>
          <a:xfrm>
            <a:off x="246734" y="1732081"/>
            <a:ext cx="4043915" cy="2956543"/>
            <a:chOff x="0" y="0"/>
            <a:chExt cx="4043914" cy="2956542"/>
          </a:xfrm>
        </p:grpSpPr>
        <p:pic>
          <p:nvPicPr>
            <p:cNvPr id="1473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3948" y="1478267"/>
              <a:ext cx="676789" cy="498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4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6360" y="386941"/>
              <a:ext cx="676789" cy="498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5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00098" y="1488462"/>
              <a:ext cx="676789" cy="498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6" name="Line 19"/>
            <p:cNvSpPr/>
            <p:nvPr/>
          </p:nvSpPr>
          <p:spPr>
            <a:xfrm>
              <a:off x="-1" y="2346935"/>
              <a:ext cx="4043915" cy="615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77" name="Line 20"/>
            <p:cNvSpPr/>
            <p:nvPr/>
          </p:nvSpPr>
          <p:spPr>
            <a:xfrm flipH="1" flipV="1">
              <a:off x="351138" y="-1"/>
              <a:ext cx="9079" cy="2956543"/>
            </a:xfrm>
            <a:prstGeom prst="line">
              <a:avLst/>
            </a:prstGeom>
            <a:noFill/>
            <a:ln w="19050" cap="flat">
              <a:solidFill>
                <a:srgbClr val="00009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1478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92340" y="1717917"/>
              <a:ext cx="676789" cy="498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6361" y="1248627"/>
              <a:ext cx="676789" cy="498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0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50167" y="699044"/>
              <a:ext cx="676791" cy="498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1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33145" y="229755"/>
              <a:ext cx="676791" cy="498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2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38490" y="885904"/>
              <a:ext cx="676789" cy="498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3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31824" y="1391021"/>
              <a:ext cx="676790" cy="498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5" name="Oval 29"/>
          <p:cNvSpPr/>
          <p:nvPr/>
        </p:nvSpPr>
        <p:spPr>
          <a:xfrm>
            <a:off x="729758" y="2882649"/>
            <a:ext cx="1355042" cy="1195761"/>
          </a:xfrm>
          <a:prstGeom prst="ellipse">
            <a:avLst/>
          </a:prstGeom>
          <a:ln w="25400">
            <a:solidFill>
              <a:srgbClr val="34B233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86" name="Oval 30"/>
          <p:cNvSpPr/>
          <p:nvPr/>
        </p:nvSpPr>
        <p:spPr>
          <a:xfrm>
            <a:off x="1390068" y="1767165"/>
            <a:ext cx="1355042" cy="1195756"/>
          </a:xfrm>
          <a:prstGeom prst="ellipse">
            <a:avLst/>
          </a:prstGeom>
          <a:ln w="25400">
            <a:solidFill>
              <a:srgbClr val="34B233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87" name="Oval 31"/>
          <p:cNvSpPr/>
          <p:nvPr/>
        </p:nvSpPr>
        <p:spPr>
          <a:xfrm>
            <a:off x="2745102" y="2617982"/>
            <a:ext cx="1461255" cy="1271918"/>
          </a:xfrm>
          <a:prstGeom prst="ellipse">
            <a:avLst/>
          </a:prstGeom>
          <a:ln w="25400">
            <a:solidFill>
              <a:srgbClr val="34B233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488" name="TextBox 32"/>
          <p:cNvSpPr/>
          <p:nvPr/>
        </p:nvSpPr>
        <p:spPr>
          <a:xfrm>
            <a:off x="722343" y="4593988"/>
            <a:ext cx="1254826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1500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Cluster 1</a:t>
            </a:r>
          </a:p>
        </p:txBody>
      </p:sp>
      <p:sp>
        <p:nvSpPr>
          <p:cNvPr id="1489" name="TextBox 38"/>
          <p:cNvSpPr/>
          <p:nvPr/>
        </p:nvSpPr>
        <p:spPr>
          <a:xfrm>
            <a:off x="722343" y="5072495"/>
            <a:ext cx="1254826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1500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Cluster 2</a:t>
            </a:r>
          </a:p>
        </p:txBody>
      </p:sp>
      <p:sp>
        <p:nvSpPr>
          <p:cNvPr id="1490" name="TextBox 39"/>
          <p:cNvSpPr/>
          <p:nvPr/>
        </p:nvSpPr>
        <p:spPr>
          <a:xfrm>
            <a:off x="722343" y="5551001"/>
            <a:ext cx="1254826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1500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Cluster 3</a:t>
            </a:r>
          </a:p>
        </p:txBody>
      </p:sp>
      <p:sp>
        <p:nvSpPr>
          <p:cNvPr id="1491" name="TextBox 40"/>
          <p:cNvSpPr/>
          <p:nvPr/>
        </p:nvSpPr>
        <p:spPr>
          <a:xfrm>
            <a:off x="1741490" y="1196572"/>
            <a:ext cx="1392740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1492" name="TextBox 41"/>
          <p:cNvSpPr/>
          <p:nvPr/>
        </p:nvSpPr>
        <p:spPr>
          <a:xfrm>
            <a:off x="6190903" y="1196572"/>
            <a:ext cx="1299847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Structure</a:t>
            </a:r>
          </a:p>
        </p:txBody>
      </p:sp>
      <p:grpSp>
        <p:nvGrpSpPr>
          <p:cNvPr id="1504" name="Group 92"/>
          <p:cNvGrpSpPr/>
          <p:nvPr/>
        </p:nvGrpSpPr>
        <p:grpSpPr>
          <a:xfrm>
            <a:off x="5292969" y="1718950"/>
            <a:ext cx="2803726" cy="2238196"/>
            <a:chOff x="0" y="-1"/>
            <a:chExt cx="2803725" cy="2238194"/>
          </a:xfrm>
        </p:grpSpPr>
        <p:sp>
          <p:nvSpPr>
            <p:cNvPr id="1493" name="Straight Arrow Connector 43"/>
            <p:cNvSpPr/>
            <p:nvPr/>
          </p:nvSpPr>
          <p:spPr>
            <a:xfrm flipV="1">
              <a:off x="0" y="-2"/>
              <a:ext cx="2803726" cy="2238196"/>
            </a:xfrm>
            <a:prstGeom prst="line">
              <a:avLst/>
            </a:prstGeom>
            <a:noFill/>
            <a:ln w="57150" cap="flat">
              <a:solidFill>
                <a:srgbClr val="34B23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4" name="Straight Connector 45"/>
            <p:cNvSpPr/>
            <p:nvPr/>
          </p:nvSpPr>
          <p:spPr>
            <a:xfrm>
              <a:off x="158261" y="1798619"/>
              <a:ext cx="158265" cy="19278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5" name="Straight Connector 46"/>
            <p:cNvSpPr/>
            <p:nvPr/>
          </p:nvSpPr>
          <p:spPr>
            <a:xfrm>
              <a:off x="394910" y="1912284"/>
              <a:ext cx="158265" cy="19278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6" name="Straight Connector 47"/>
            <p:cNvSpPr/>
            <p:nvPr/>
          </p:nvSpPr>
          <p:spPr>
            <a:xfrm>
              <a:off x="1011190" y="1130026"/>
              <a:ext cx="158265" cy="19278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7" name="Straight Connector 48"/>
            <p:cNvSpPr/>
            <p:nvPr/>
          </p:nvSpPr>
          <p:spPr>
            <a:xfrm>
              <a:off x="1194062" y="1313055"/>
              <a:ext cx="328796" cy="37051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8" name="Straight Connector 50"/>
            <p:cNvSpPr/>
            <p:nvPr/>
          </p:nvSpPr>
          <p:spPr>
            <a:xfrm>
              <a:off x="1521069" y="575839"/>
              <a:ext cx="249213" cy="291612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499" name="Straight Connector 51"/>
            <p:cNvSpPr/>
            <p:nvPr/>
          </p:nvSpPr>
          <p:spPr>
            <a:xfrm>
              <a:off x="1913207" y="728373"/>
              <a:ext cx="188159" cy="243124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0" name="Straight Connector 52"/>
            <p:cNvSpPr/>
            <p:nvPr/>
          </p:nvSpPr>
          <p:spPr>
            <a:xfrm>
              <a:off x="2242039" y="30715"/>
              <a:ext cx="236917" cy="27720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1" name="Straight Connector 53"/>
            <p:cNvSpPr/>
            <p:nvPr/>
          </p:nvSpPr>
          <p:spPr>
            <a:xfrm>
              <a:off x="2508957" y="242133"/>
              <a:ext cx="216664" cy="272164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2" name="Straight Connector 58"/>
            <p:cNvSpPr/>
            <p:nvPr/>
          </p:nvSpPr>
          <p:spPr>
            <a:xfrm>
              <a:off x="791307" y="1490239"/>
              <a:ext cx="80098" cy="91026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3" name="Straight Connector 60"/>
            <p:cNvSpPr/>
            <p:nvPr/>
          </p:nvSpPr>
          <p:spPr>
            <a:xfrm>
              <a:off x="1528397" y="1011963"/>
              <a:ext cx="98183" cy="126589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20" name="Group 90"/>
          <p:cNvGrpSpPr/>
          <p:nvPr/>
        </p:nvGrpSpPr>
        <p:grpSpPr>
          <a:xfrm>
            <a:off x="5133336" y="4788112"/>
            <a:ext cx="3587526" cy="439579"/>
            <a:chOff x="-1" y="-1"/>
            <a:chExt cx="3587525" cy="439577"/>
          </a:xfrm>
        </p:grpSpPr>
        <p:sp>
          <p:nvSpPr>
            <p:cNvPr id="1505" name="Straight Arrow Connector 62"/>
            <p:cNvSpPr/>
            <p:nvPr/>
          </p:nvSpPr>
          <p:spPr>
            <a:xfrm>
              <a:off x="-2" y="227182"/>
              <a:ext cx="3587526" cy="6514"/>
            </a:xfrm>
            <a:prstGeom prst="line">
              <a:avLst/>
            </a:prstGeom>
            <a:noFill/>
            <a:ln w="57150" cap="flat">
              <a:solidFill>
                <a:srgbClr val="34B23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6" name="Straight Connector 64"/>
            <p:cNvSpPr/>
            <p:nvPr/>
          </p:nvSpPr>
          <p:spPr>
            <a:xfrm>
              <a:off x="511972" y="-1"/>
              <a:ext cx="2961" cy="249409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7" name="Straight Connector 71"/>
            <p:cNvSpPr/>
            <p:nvPr/>
          </p:nvSpPr>
          <p:spPr>
            <a:xfrm>
              <a:off x="1085218" y="-1"/>
              <a:ext cx="5592" cy="121118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508" name="Straight Connector 72"/>
            <p:cNvSpPr/>
            <p:nvPr/>
          </p:nvSpPr>
          <p:spPr>
            <a:xfrm flipH="1">
              <a:off x="1956961" y="-2"/>
              <a:ext cx="2541" cy="160181"/>
            </a:xfrm>
            <a:prstGeom prst="line">
              <a:avLst/>
            </a:prstGeom>
            <a:noFill/>
            <a:ln w="15875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pic>
          <p:nvPicPr>
            <p:cNvPr id="1509" name="Picture 2" descr="Picture 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2778" y="-1"/>
              <a:ext cx="596230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0" name="Picture 2" descr="Picture 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94898" y="-1"/>
              <a:ext cx="596229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1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46261" y="-1"/>
              <a:ext cx="596229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2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4491" y="-1"/>
              <a:ext cx="596230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3" name="Picture 2" descr="Picture 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13843" y="-1"/>
              <a:ext cx="596230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4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35563" y="-1"/>
              <a:ext cx="596230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5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24939" y="-1"/>
              <a:ext cx="596229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6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94085" y="-1"/>
              <a:ext cx="596229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7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49381" y="-1"/>
              <a:ext cx="596229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8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55731" y="-1"/>
              <a:ext cx="596230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9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64757" y="-1"/>
              <a:ext cx="596231" cy="439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21" name="TextBox 91"/>
          <p:cNvSpPr/>
          <p:nvPr/>
        </p:nvSpPr>
        <p:spPr>
          <a:xfrm>
            <a:off x="5226239" y="5320789"/>
            <a:ext cx="3271695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ct val="1500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Dimensionality reduction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8" grpId="1"/>
      <p:bldP build="whole" bldLvl="1" animBg="1" rev="0" advAuto="0" spid="1458" grpId="2"/>
      <p:bldP build="whole" bldLvl="1" animBg="1" rev="0" advAuto="0" spid="1520" grpId="14"/>
      <p:bldP build="whole" bldLvl="1" animBg="1" rev="0" advAuto="0" spid="1492" grpId="10"/>
      <p:bldP build="whole" bldLvl="1" animBg="1" rev="0" advAuto="0" spid="1489" grpId="5"/>
      <p:bldP build="whole" bldLvl="1" animBg="1" rev="0" advAuto="0" spid="1485" grpId="4"/>
      <p:bldP build="whole" bldLvl="1" animBg="1" rev="0" advAuto="0" spid="1486" grpId="3"/>
      <p:bldP build="whole" bldLvl="1" animBg="1" rev="0" advAuto="0" spid="1457" grpId="9"/>
      <p:bldP build="whole" bldLvl="1" animBg="1" rev="0" advAuto="0" spid="1456" grpId="6"/>
      <p:bldP build="whole" bldLvl="1" animBg="1" rev="0" advAuto="0" spid="1487" grpId="7"/>
      <p:bldP build="whole" bldLvl="1" animBg="1" rev="0" advAuto="0" spid="1490" grpId="8"/>
      <p:bldP build="whole" bldLvl="1" animBg="1" rev="0" advAuto="0" spid="1472" grpId="11"/>
      <p:bldP build="whole" bldLvl="1" animBg="1" rev="0" advAuto="0" spid="1521" grpId="13"/>
      <p:bldP build="whole" bldLvl="1" animBg="1" rev="0" advAuto="0" spid="1504" grpId="1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Unsupervised machine learning also.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Unsupervised machine learning algo.</a:t>
            </a:r>
          </a:p>
        </p:txBody>
      </p:sp>
      <p:sp>
        <p:nvSpPr>
          <p:cNvPr id="1524" name="Clustering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Clustering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K-Mean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Gaussian Mixture Models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Hierarchical clustering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Mean-shift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Kohonen Self-Organizing Maps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...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Dimensionality reduction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Principle Component Analysis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Neural Networks Auto-encoders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GP-LVM</a:t>
            </a:r>
          </a:p>
          <a:p>
            <a:pPr lvl="1" marL="982662" indent="-285750">
              <a:lnSpc>
                <a:spcPct val="800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...</a:t>
            </a:r>
          </a:p>
        </p:txBody>
      </p:sp>
      <p:grpSp>
        <p:nvGrpSpPr>
          <p:cNvPr id="1527" name="Rounded Rectangle 4"/>
          <p:cNvGrpSpPr/>
          <p:nvPr/>
        </p:nvGrpSpPr>
        <p:grpSpPr>
          <a:xfrm>
            <a:off x="4542913" y="1804919"/>
            <a:ext cx="4211523" cy="988922"/>
            <a:chOff x="-1" y="-1"/>
            <a:chExt cx="4211522" cy="988921"/>
          </a:xfrm>
        </p:grpSpPr>
        <p:sp>
          <p:nvSpPr>
            <p:cNvPr id="1525" name="Rectangle aux angles arrondis"/>
            <p:cNvSpPr/>
            <p:nvPr/>
          </p:nvSpPr>
          <p:spPr>
            <a:xfrm>
              <a:off x="-2" y="-2"/>
              <a:ext cx="4211523" cy="98892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FF79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lnSpc>
                  <a:spcPct val="150000"/>
                </a:lnSpc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526" name="We’ll look at k-Means and GMM for clustering and segmentation"/>
            <p:cNvSpPr/>
            <p:nvPr/>
          </p:nvSpPr>
          <p:spPr>
            <a:xfrm>
              <a:off x="48271" y="99487"/>
              <a:ext cx="4114974" cy="789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lnSpc>
                  <a:spcPct val="150000"/>
                </a:lnSpc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We’ll look at </a:t>
              </a:r>
              <a:r>
                <a:rPr>
                  <a:solidFill>
                    <a:srgbClr val="34B233"/>
                  </a:solidFill>
                </a:rPr>
                <a:t>k-Means</a:t>
              </a:r>
              <a:r>
                <a:t> and </a:t>
              </a:r>
              <a:r>
                <a:rPr>
                  <a:solidFill>
                    <a:srgbClr val="34B233"/>
                  </a:solidFill>
                </a:rPr>
                <a:t>GMM</a:t>
              </a:r>
              <a:r>
                <a:t> for clustering and segmentation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24" grpId="1"/>
      <p:bldP build="whole" bldLvl="1" animBg="1" rev="0" advAuto="0" spid="1527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K-Means clustering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K-Means clustering</a:t>
            </a:r>
          </a:p>
        </p:txBody>
      </p:sp>
      <p:sp>
        <p:nvSpPr>
          <p:cNvPr id="1530" name="Iterative method to cluster your data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Iterative method to cluster your data</a:t>
            </a:r>
          </a:p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457200" indent="-45720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00000"/>
              <a:buAutoNum type="arabicPeriod" startAt="1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Initialization: pick </a:t>
            </a:r>
            <a:r>
              <a:rPr i="1"/>
              <a:t>k</a:t>
            </a:r>
            <a:r>
              <a:t> </a:t>
            </a:r>
            <a:r>
              <a:rPr>
                <a:solidFill>
                  <a:srgbClr val="34B233"/>
                </a:solidFill>
              </a:rPr>
              <a:t>random</a:t>
            </a:r>
            <a:r>
              <a:t> cluster centroids</a:t>
            </a:r>
          </a:p>
          <a:p>
            <a:pPr marL="457200" indent="-45720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00000"/>
              <a:buAutoNum type="arabicPeriod" startAt="1"/>
              <a:defRPr sz="22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Based</a:t>
            </a:r>
            <a:r>
              <a:rPr>
                <a:solidFill>
                  <a:srgbClr val="005172"/>
                </a:solidFill>
              </a:rPr>
              <a:t> on the centres, </a:t>
            </a:r>
            <a:r>
              <a:rPr>
                <a:solidFill>
                  <a:srgbClr val="FF7900"/>
                </a:solidFill>
              </a:rPr>
              <a:t>assign</a:t>
            </a:r>
            <a:r>
              <a:rPr>
                <a:solidFill>
                  <a:srgbClr val="005172"/>
                </a:solidFill>
              </a:rPr>
              <a:t> all </a:t>
            </a:r>
            <a:r>
              <a:rPr>
                <a:solidFill>
                  <a:srgbClr val="FF7900"/>
                </a:solidFill>
              </a:rPr>
              <a:t>points</a:t>
            </a:r>
            <a:r>
              <a:rPr>
                <a:solidFill>
                  <a:srgbClr val="005172"/>
                </a:solidFill>
              </a:rPr>
              <a:t> to a cluster</a:t>
            </a:r>
            <a:endParaRPr>
              <a:solidFill>
                <a:srgbClr val="005172"/>
              </a:solidFill>
            </a:endParaRPr>
          </a:p>
          <a:p>
            <a:pPr marL="457200" indent="-45720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00000"/>
              <a:buAutoNum type="arabicPeriod" startAt="1"/>
              <a:defRPr sz="2200"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Based</a:t>
            </a:r>
            <a:r>
              <a:rPr>
                <a:solidFill>
                  <a:srgbClr val="005172"/>
                </a:solidFill>
              </a:rPr>
              <a:t> on the assignments, </a:t>
            </a:r>
            <a:r>
              <a:rPr>
                <a:solidFill>
                  <a:srgbClr val="FF7900"/>
                </a:solidFill>
              </a:rPr>
              <a:t>recalculate</a:t>
            </a:r>
            <a:r>
              <a:rPr>
                <a:solidFill>
                  <a:srgbClr val="005172"/>
                </a:solidFill>
              </a:rPr>
              <a:t> the </a:t>
            </a:r>
            <a:r>
              <a:rPr>
                <a:solidFill>
                  <a:srgbClr val="FF7900"/>
                </a:solidFill>
              </a:rPr>
              <a:t>centroids</a:t>
            </a:r>
            <a:endParaRPr>
              <a:solidFill>
                <a:srgbClr val="FF7900"/>
              </a:solidFill>
            </a:endParaRPr>
          </a:p>
          <a:p>
            <a:pPr marL="457200" indent="-457200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00000"/>
              <a:buAutoNum type="arabicPeriod" startAt="1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Repeat </a:t>
            </a:r>
            <a:r>
              <a:rPr>
                <a:solidFill>
                  <a:srgbClr val="34B233"/>
                </a:solidFill>
              </a:rPr>
              <a:t>2-3</a:t>
            </a:r>
            <a:r>
              <a:t> until </a:t>
            </a:r>
            <a:r>
              <a:rPr>
                <a:solidFill>
                  <a:srgbClr val="FF7900"/>
                </a:solidFill>
              </a:rPr>
              <a:t>convergence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/>
          <p:nvPr>
            <p:ph type="title"/>
          </p:nvPr>
        </p:nvSpPr>
        <p:spPr>
          <a:xfrm>
            <a:off x="179512" y="41143"/>
            <a:ext cx="8964488" cy="756009"/>
          </a:xfrm>
          <a:prstGeom prst="rect">
            <a:avLst/>
          </a:prstGeom>
        </p:spPr>
        <p:txBody>
          <a:bodyPr/>
          <a:lstStyle/>
          <a:p>
            <a:pPr/>
            <a:r>
              <a:t>What is machine learning ?</a:t>
            </a:r>
          </a:p>
        </p:txBody>
      </p:sp>
      <p:sp>
        <p:nvSpPr>
          <p:cNvPr id="502" name="Slide Number Placeholder 3"/>
          <p:cNvSpPr/>
          <p:nvPr>
            <p:ph type="sldNum" sz="quarter" idx="4294967295"/>
          </p:nvPr>
        </p:nvSpPr>
        <p:spPr>
          <a:xfrm>
            <a:off x="8811258" y="6573517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3" name="A method of artificial intelligence…"/>
          <p:cNvSpPr/>
          <p:nvPr/>
        </p:nvSpPr>
        <p:spPr>
          <a:xfrm>
            <a:off x="331637" y="921996"/>
            <a:ext cx="8480726" cy="119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0631" indent="-240631" defTabSz="914400">
              <a:buSzPct val="100000"/>
              <a:buChar char="•"/>
              <a:defRPr sz="2400"/>
            </a:pPr>
            <a:r>
              <a:t>A method of artificial intelligence</a:t>
            </a:r>
          </a:p>
          <a:p>
            <a:pPr marL="240631" indent="-240631" defTabSz="914400">
              <a:buSzPct val="100000"/>
              <a:buChar char="•"/>
              <a:defRPr sz="2400"/>
            </a:pPr>
            <a:r>
              <a:t>Very trendy since 2012</a:t>
            </a:r>
          </a:p>
          <a:p>
            <a:pPr marL="240631" indent="-240631" defTabSz="914400">
              <a:buSzPct val="100000"/>
              <a:buChar char="•"/>
              <a:defRPr sz="2400"/>
            </a:pPr>
            <a:r>
              <a:t>Capable of achieving complex informational tasks</a:t>
            </a:r>
          </a:p>
        </p:txBody>
      </p:sp>
      <p:pic>
        <p:nvPicPr>
          <p:cNvPr id="5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959" y="2203616"/>
            <a:ext cx="6285594" cy="4531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Title 1"/>
          <p:cNvSpPr/>
          <p:nvPr>
            <p:ph type="title"/>
          </p:nvPr>
        </p:nvSpPr>
        <p:spPr>
          <a:xfrm>
            <a:off x="491641" y="230185"/>
            <a:ext cx="8442798" cy="791656"/>
          </a:xfrm>
          <a:prstGeom prst="rect">
            <a:avLst/>
          </a:prstGeom>
        </p:spPr>
        <p:txBody>
          <a:bodyPr/>
          <a:lstStyle/>
          <a:p>
            <a:pPr/>
            <a:r>
              <a:t>Example of k-Means clustering</a:t>
            </a:r>
          </a:p>
        </p:txBody>
      </p:sp>
      <p:sp>
        <p:nvSpPr>
          <p:cNvPr id="1533" name="Slide Number Placeholder 2"/>
          <p:cNvSpPr/>
          <p:nvPr>
            <p:ph type="sldNum" sz="quarter" idx="4294967295"/>
          </p:nvPr>
        </p:nvSpPr>
        <p:spPr>
          <a:xfrm>
            <a:off x="8830399" y="6370465"/>
            <a:ext cx="158032" cy="1459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defTabSz="914400">
              <a:lnSpc>
                <a:spcPts val="1200"/>
              </a:lnSpc>
              <a:defRPr sz="9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875" y="1076325"/>
            <a:ext cx="7314597" cy="5485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875" y="1076325"/>
            <a:ext cx="7314597" cy="5485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875" y="1076325"/>
            <a:ext cx="7314597" cy="5485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7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4875" y="1076325"/>
            <a:ext cx="7314597" cy="5485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8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4875" y="1076325"/>
            <a:ext cx="7314597" cy="5485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9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0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1" name="Picture 4" descr="Picture 4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2" name="Picture 5" descr="Picture 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3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4" name="Picture 7" descr="Picture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5" name="Picture 8" descr="Picture 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6" name="Picture 9" descr="Picture 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7" name="Picture 10" descr="Picture 1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8" name="Picture 11" descr="Picture 11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9" name="Picture 12" descr="Picture 12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0" name="Picture 13" descr="Picture 13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1" name="Picture 14" descr="Picture 14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2" name="Picture 15" descr="Picture 15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3" name="Picture 16" descr="Picture 16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4" name="Picture 17" descr="Picture 1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Picture 18" descr="Picture 18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6" name="Picture 19" descr="Picture 19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04875" y="1076325"/>
            <a:ext cx="7315200" cy="548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7" name="Rectangle 8"/>
          <p:cNvSpPr/>
          <p:nvPr/>
        </p:nvSpPr>
        <p:spPr>
          <a:xfrm>
            <a:off x="3752850" y="5989954"/>
            <a:ext cx="1809750" cy="307337"/>
          </a:xfrm>
          <a:prstGeom prst="rect">
            <a:avLst/>
          </a:prstGeom>
          <a:solidFill>
            <a:srgbClr val="D5D2C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Converged</a:t>
            </a:r>
          </a:p>
        </p:txBody>
      </p:sp>
      <p:pic>
        <p:nvPicPr>
          <p:cNvPr id="1558" name="Image 6" descr="Image 6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356963" y="6077246"/>
            <a:ext cx="2385282" cy="725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0" grpId="15"/>
      <p:bldP build="whole" bldLvl="1" animBg="1" rev="0" advAuto="0" spid="1538" grpId="4"/>
      <p:bldP build="whole" bldLvl="1" animBg="1" rev="0" advAuto="0" spid="1535" grpId="1"/>
      <p:bldP build="whole" bldLvl="1" animBg="1" rev="0" advAuto="0" spid="1547" grpId="12"/>
      <p:bldP build="whole" bldLvl="1" animBg="1" rev="0" advAuto="0" spid="1552" grpId="17"/>
      <p:bldP build="whole" bldLvl="1" animBg="1" rev="0" advAuto="0" spid="1555" grpId="20"/>
      <p:bldP build="whole" bldLvl="1" animBg="1" rev="0" advAuto="0" spid="1536" grpId="2"/>
      <p:bldP build="whole" bldLvl="1" animBg="1" rev="0" advAuto="0" spid="1556" grpId="21"/>
      <p:bldP build="whole" bldLvl="1" animBg="1" rev="0" advAuto="0" spid="1549" grpId="14"/>
      <p:bldP build="whole" bldLvl="1" animBg="1" rev="0" advAuto="0" spid="1537" grpId="3"/>
      <p:bldP build="whole" bldLvl="1" animBg="1" rev="0" advAuto="0" spid="1543" grpId="8"/>
      <p:bldP build="whole" bldLvl="1" animBg="1" rev="0" advAuto="0" spid="1546" grpId="11"/>
      <p:bldP build="whole" bldLvl="1" animBg="1" rev="0" advAuto="0" spid="1542" grpId="7"/>
      <p:bldP build="whole" bldLvl="1" animBg="1" rev="0" advAuto="0" spid="1539" grpId="22"/>
      <p:bldP build="whole" bldLvl="1" animBg="1" rev="0" advAuto="0" spid="1553" grpId="18"/>
      <p:bldP build="whole" bldLvl="1" animBg="1" rev="0" advAuto="0" spid="1544" grpId="9"/>
      <p:bldP build="whole" bldLvl="1" animBg="1" rev="0" advAuto="0" spid="1540" grpId="5"/>
      <p:bldP build="whole" bldLvl="1" animBg="1" rev="0" advAuto="0" spid="1545" grpId="10"/>
      <p:bldP build="whole" bldLvl="1" animBg="1" rev="0" advAuto="0" spid="1554" grpId="19"/>
      <p:bldP build="whole" bldLvl="1" animBg="1" rev="0" advAuto="0" spid="1541" grpId="6"/>
      <p:bldP build="whole" bldLvl="1" animBg="1" rev="0" advAuto="0" spid="1548" grpId="13"/>
      <p:bldP build="whole" bldLvl="1" animBg="1" rev="0" advAuto="0" spid="1557" grpId="23"/>
      <p:bldP build="whole" bldLvl="1" animBg="1" rev="0" advAuto="0" spid="1551" grpId="16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K-Mean to segment and imag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K-means to segment and image</a:t>
            </a:r>
          </a:p>
        </p:txBody>
      </p:sp>
      <p:sp>
        <p:nvSpPr>
          <p:cNvPr id="1561" name="Transforming to CIE L*a*b* colorspace…"/>
          <p:cNvSpPr/>
          <p:nvPr>
            <p:ph type="body" sz="half" idx="1"/>
          </p:nvPr>
        </p:nvSpPr>
        <p:spPr>
          <a:xfrm>
            <a:off x="421200" y="3411414"/>
            <a:ext cx="8521188" cy="2513438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Transforming to </a:t>
            </a:r>
            <a:r>
              <a:rPr>
                <a:solidFill>
                  <a:srgbClr val="34B233"/>
                </a:solidFill>
              </a:rPr>
              <a:t>CIE L*a*b* </a:t>
            </a:r>
            <a:r>
              <a:t>colorspace</a:t>
            </a:r>
          </a:p>
          <a:p>
            <a:pPr lvl="1" marL="982662" indent="-285750">
              <a:lnSpc>
                <a:spcPts val="25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To better deal with </a:t>
            </a:r>
            <a:r>
              <a:rPr>
                <a:solidFill>
                  <a:srgbClr val="FF7900"/>
                </a:solidFill>
              </a:rPr>
              <a:t>shadows</a:t>
            </a:r>
          </a:p>
        </p:txBody>
      </p:sp>
      <p:pic>
        <p:nvPicPr>
          <p:cNvPr id="15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920" y="1205695"/>
            <a:ext cx="3920688" cy="204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5522" y="1069975"/>
            <a:ext cx="3160716" cy="2781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4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026" y="4692767"/>
            <a:ext cx="2743201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5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7610" y="4692767"/>
            <a:ext cx="2743203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6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55193" y="4690817"/>
            <a:ext cx="2743204" cy="1430126"/>
          </a:xfrm>
          <a:prstGeom prst="rect">
            <a:avLst/>
          </a:prstGeom>
          <a:ln w="12700">
            <a:miter lim="400000"/>
          </a:ln>
        </p:spPr>
      </p:pic>
      <p:sp>
        <p:nvSpPr>
          <p:cNvPr id="1567" name="TextBox 8"/>
          <p:cNvSpPr/>
          <p:nvPr/>
        </p:nvSpPr>
        <p:spPr>
          <a:xfrm>
            <a:off x="900111" y="4344966"/>
            <a:ext cx="1343020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Luminance</a:t>
            </a:r>
          </a:p>
        </p:txBody>
      </p:sp>
      <p:sp>
        <p:nvSpPr>
          <p:cNvPr id="1568" name="TextBox 11"/>
          <p:cNvSpPr/>
          <p:nvPr/>
        </p:nvSpPr>
        <p:spPr>
          <a:xfrm>
            <a:off x="4305825" y="4344966"/>
            <a:ext cx="386761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a*</a:t>
            </a:r>
          </a:p>
        </p:txBody>
      </p:sp>
      <p:sp>
        <p:nvSpPr>
          <p:cNvPr id="1569" name="TextBox 12"/>
          <p:cNvSpPr/>
          <p:nvPr/>
        </p:nvSpPr>
        <p:spPr>
          <a:xfrm>
            <a:off x="7230843" y="4344966"/>
            <a:ext cx="391896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b*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6" grpId="8"/>
      <p:bldP build="whole" bldLvl="1" animBg="1" rev="0" advAuto="0" spid="1563" grpId="2"/>
      <p:bldP build="whole" bldLvl="1" animBg="1" rev="0" advAuto="0" spid="1569" grpId="7"/>
      <p:bldP build="whole" bldLvl="1" animBg="1" rev="0" advAuto="0" spid="1567" grpId="3"/>
      <p:bldP build="whole" bldLvl="1" animBg="1" rev="0" advAuto="0" spid="1568" grpId="5"/>
      <p:bldP build="p" bldLvl="5" animBg="1" rev="0" advAuto="0" spid="1561" grpId="1"/>
      <p:bldP build="whole" bldLvl="1" animBg="1" rev="0" advAuto="0" spid="1564" grpId="4"/>
      <p:bldP build="whole" bldLvl="1" animBg="1" rev="0" advAuto="0" spid="1565" grpId="6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K-Mean to segment and imag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K-means to segment and image</a:t>
            </a:r>
          </a:p>
        </p:txBody>
      </p:sp>
      <p:sp>
        <p:nvSpPr>
          <p:cNvPr id="1572" name="Corps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157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802" y="2828799"/>
            <a:ext cx="2743201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802" y="4330334"/>
            <a:ext cx="2743201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22693" t="0" r="23077" b="0"/>
          <a:stretch>
            <a:fillRect/>
          </a:stretch>
        </p:blipFill>
        <p:spPr>
          <a:xfrm>
            <a:off x="3885965" y="2538384"/>
            <a:ext cx="4722391" cy="4076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4" grpId="2"/>
      <p:bldP build="whole" bldLvl="1" animBg="1" rev="0" advAuto="0" spid="157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K-Mean to segment and imag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K-means to segment and image</a:t>
            </a:r>
          </a:p>
        </p:txBody>
      </p:sp>
      <p:pic>
        <p:nvPicPr>
          <p:cNvPr id="15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881" y="1728327"/>
            <a:ext cx="4426978" cy="23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1579" name="TextBox 7"/>
          <p:cNvSpPr/>
          <p:nvPr/>
        </p:nvSpPr>
        <p:spPr>
          <a:xfrm>
            <a:off x="698907" y="1226441"/>
            <a:ext cx="2706136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Clusters in a*b* space</a:t>
            </a:r>
          </a:p>
        </p:txBody>
      </p:sp>
      <p:sp>
        <p:nvSpPr>
          <p:cNvPr id="1580" name="TextBox 8"/>
          <p:cNvSpPr/>
          <p:nvPr/>
        </p:nvSpPr>
        <p:spPr>
          <a:xfrm>
            <a:off x="5165907" y="1226441"/>
            <a:ext cx="3291365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Resulting segmented image</a:t>
            </a:r>
          </a:p>
        </p:txBody>
      </p:sp>
      <p:pic>
        <p:nvPicPr>
          <p:cNvPr id="1581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927" y="4285315"/>
            <a:ext cx="2743202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2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6794" y="4285315"/>
            <a:ext cx="2743203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3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1658" y="4278750"/>
            <a:ext cx="2743204" cy="143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4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6868" y="1635998"/>
            <a:ext cx="3324713" cy="2492588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http://ij-plugins.sourceforge.net/plugins/segmentation/k-means.html"/>
          <p:cNvSpPr/>
          <p:nvPr>
            <p:ph type="body" idx="1"/>
          </p:nvPr>
        </p:nvSpPr>
        <p:spPr>
          <a:xfrm>
            <a:off x="217799" y="5951365"/>
            <a:ext cx="8521191" cy="4429424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http://ij-plugins.sourceforge.net/plugins/segmentation/k-means.html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8" grpId="2"/>
      <p:bldP build="whole" bldLvl="1" animBg="1" rev="0" advAuto="0" spid="1581" grpId="3"/>
      <p:bldP build="whole" bldLvl="1" animBg="1" rev="0" advAuto="0" spid="1583" grpId="5"/>
      <p:bldP build="whole" bldLvl="1" animBg="1" rev="0" advAuto="0" spid="1580" grpId="1"/>
      <p:bldP build="whole" bldLvl="1" animBg="1" rev="0" advAuto="0" spid="1582" grpId="4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When K-Means goes wrong … GMM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When K-means goes wrong … GMM</a:t>
            </a:r>
          </a:p>
        </p:txBody>
      </p:sp>
      <p:pic>
        <p:nvPicPr>
          <p:cNvPr id="15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2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3" name="Picture 7" descr="Picture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4" name="Picture 8" descr="Picture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5" name="Picture 9" descr="Picture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6" name="Picture 10" descr="Picture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7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8" name="Picture 12" descr="Picture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9" name="Picture 13" descr="Picture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0" name="Picture 14" descr="Picture 1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1" name="Picture 15" descr="Picture 1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2" name="Picture 16" descr="Picture 1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61950" y="1181100"/>
            <a:ext cx="7315200" cy="5486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5" name="Rounded Rectangle 19"/>
          <p:cNvGrpSpPr/>
          <p:nvPr/>
        </p:nvGrpSpPr>
        <p:grpSpPr>
          <a:xfrm>
            <a:off x="161925" y="2725913"/>
            <a:ext cx="3314700" cy="403938"/>
            <a:chOff x="0" y="-1"/>
            <a:chExt cx="3314700" cy="403937"/>
          </a:xfrm>
        </p:grpSpPr>
        <p:sp>
          <p:nvSpPr>
            <p:cNvPr id="1603" name="Rectangle aux angles arrondis"/>
            <p:cNvSpPr/>
            <p:nvPr/>
          </p:nvSpPr>
          <p:spPr>
            <a:xfrm>
              <a:off x="0" y="-2"/>
              <a:ext cx="3314700" cy="40393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FF79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604" name="..., but to the wrong solution"/>
            <p:cNvSpPr/>
            <p:nvPr/>
          </p:nvSpPr>
          <p:spPr>
            <a:xfrm>
              <a:off x="19717" y="35594"/>
              <a:ext cx="3275267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16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..., but to the wrong solution</a:t>
              </a:r>
            </a:p>
          </p:txBody>
        </p:sp>
      </p:grpSp>
      <p:sp>
        <p:nvSpPr>
          <p:cNvPr id="1606" name="Oval 3"/>
          <p:cNvSpPr/>
          <p:nvPr/>
        </p:nvSpPr>
        <p:spPr>
          <a:xfrm rot="2700000">
            <a:off x="2905121" y="2695574"/>
            <a:ext cx="3829057" cy="962033"/>
          </a:xfrm>
          <a:prstGeom prst="ellipse">
            <a:avLst/>
          </a:prstGeom>
          <a:ln w="25400">
            <a:solidFill>
              <a:srgbClr val="278626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07" name="Oval 22"/>
          <p:cNvSpPr/>
          <p:nvPr/>
        </p:nvSpPr>
        <p:spPr>
          <a:xfrm rot="18900000">
            <a:off x="1522451" y="4059663"/>
            <a:ext cx="3829057" cy="962033"/>
          </a:xfrm>
          <a:prstGeom prst="ellipse">
            <a:avLst/>
          </a:prstGeom>
          <a:ln w="25400">
            <a:solidFill>
              <a:srgbClr val="003F77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grpSp>
        <p:nvGrpSpPr>
          <p:cNvPr id="1610" name="Rounded Rectangle 20"/>
          <p:cNvGrpSpPr/>
          <p:nvPr/>
        </p:nvGrpSpPr>
        <p:grpSpPr>
          <a:xfrm>
            <a:off x="5495925" y="1168647"/>
            <a:ext cx="3409950" cy="2310842"/>
            <a:chOff x="0" y="0"/>
            <a:chExt cx="3409950" cy="2310841"/>
          </a:xfrm>
        </p:grpSpPr>
        <p:sp>
          <p:nvSpPr>
            <p:cNvPr id="1608" name="Rectangle aux angles arrondis"/>
            <p:cNvSpPr/>
            <p:nvPr/>
          </p:nvSpPr>
          <p:spPr>
            <a:xfrm>
              <a:off x="0" y="-1"/>
              <a:ext cx="3409950" cy="231084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519FD7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609" name="k-Means clustering assumes (hyper)spherical distributions…"/>
            <p:cNvSpPr/>
            <p:nvPr/>
          </p:nvSpPr>
          <p:spPr>
            <a:xfrm>
              <a:off x="112806" y="144497"/>
              <a:ext cx="3184340" cy="2021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285750" indent="-285750" defTabSz="914400">
                <a:buClr>
                  <a:srgbClr val="34B233"/>
                </a:buClr>
                <a:buSzPct val="100000"/>
                <a:buChar char="▪"/>
                <a:defRPr sz="16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k-Means clustering assumes (hyper)spherical distributions</a:t>
              </a:r>
            </a:p>
            <a:p>
              <a:pPr marL="285750" indent="-285750" defTabSz="914400">
                <a:buClr>
                  <a:srgbClr val="34B233"/>
                </a:buClr>
                <a:buSzPct val="100000"/>
                <a:buChar char="▪"/>
                <a:defRPr sz="16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Only based on distance from cluster centres</a:t>
              </a:r>
            </a:p>
            <a:p>
              <a:pPr marL="285750" indent="-285750" defTabSz="914400">
                <a:buClr>
                  <a:srgbClr val="34B233"/>
                </a:buClr>
                <a:buSzPct val="100000"/>
                <a:buChar char="▪"/>
                <a:defRPr sz="16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Does not take the distribution of points into account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4" grpId="5"/>
      <p:bldP build="whole" bldLvl="1" animBg="1" rev="0" advAuto="0" spid="1595" grpId="6"/>
      <p:bldP build="whole" bldLvl="1" animBg="1" rev="0" advAuto="0" spid="1591" grpId="2"/>
      <p:bldP build="whole" bldLvl="1" animBg="1" rev="0" advAuto="0" spid="1590" grpId="1"/>
      <p:bldP build="whole" bldLvl="1" animBg="1" rev="0" advAuto="0" spid="1598" grpId="9"/>
      <p:bldP build="whole" bldLvl="1" animBg="1" rev="0" advAuto="0" spid="1600" grpId="11"/>
      <p:bldP build="whole" bldLvl="1" animBg="1" rev="0" advAuto="0" spid="1599" grpId="10"/>
      <p:bldP build="whole" bldLvl="1" animBg="1" rev="0" advAuto="0" spid="1593" grpId="4"/>
      <p:bldP build="whole" bldLvl="1" animBg="1" rev="0" advAuto="0" spid="1592" grpId="3"/>
      <p:bldP build="whole" bldLvl="1" animBg="1" rev="0" advAuto="0" spid="1597" grpId="8"/>
      <p:bldP build="whole" bldLvl="1" animBg="1" rev="0" advAuto="0" spid="1605" grpId="14"/>
      <p:bldP build="whole" bldLvl="1" animBg="1" rev="0" advAuto="0" spid="1607" grpId="15"/>
      <p:bldP build="whole" bldLvl="1" animBg="1" rev="0" advAuto="0" spid="1606" grpId="16"/>
      <p:bldP build="whole" bldLvl="1" animBg="1" rev="0" advAuto="0" spid="1610" grpId="17"/>
      <p:bldP build="whole" bldLvl="1" animBg="1" rev="0" advAuto="0" spid="1596" grpId="7"/>
      <p:bldP build="whole" bldLvl="1" animBg="1" rev="0" advAuto="0" spid="1602" grpId="13"/>
      <p:bldP build="whole" bldLvl="1" animBg="1" rev="0" advAuto="0" spid="1601" grpId="1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La malédiction de la grande dimension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pPr/>
            <a:r>
              <a:t>Warning : malédiction de la grande dimension</a:t>
            </a:r>
          </a:p>
        </p:txBody>
      </p:sp>
      <p:pic>
        <p:nvPicPr>
          <p:cNvPr id="1613" name="Capture d’écran 2019-03-10 à 19.28.03.png" descr="Capture d’écran 2019-03-10 à 19.28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62050"/>
            <a:ext cx="7721600" cy="539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upervised machine learning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Supervised machine learning</a:t>
            </a:r>
          </a:p>
        </p:txBody>
      </p:sp>
      <p:sp>
        <p:nvSpPr>
          <p:cNvPr id="1616" name="Decision Trees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Decision Trees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Random Forests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Artificial Neural Networks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K Nearest Neighbors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Support Vector Machines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Gaussian Processes</a:t>
            </a:r>
          </a:p>
          <a:p>
            <a: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...</a:t>
            </a:r>
          </a:p>
        </p:txBody>
      </p:sp>
      <p:grpSp>
        <p:nvGrpSpPr>
          <p:cNvPr id="1619" name="Rounded Rectangle 4"/>
          <p:cNvGrpSpPr/>
          <p:nvPr/>
        </p:nvGrpSpPr>
        <p:grpSpPr>
          <a:xfrm>
            <a:off x="2006024" y="3986886"/>
            <a:ext cx="4781532" cy="1644683"/>
            <a:chOff x="0" y="0"/>
            <a:chExt cx="4781531" cy="1644681"/>
          </a:xfrm>
        </p:grpSpPr>
        <p:sp>
          <p:nvSpPr>
            <p:cNvPr id="1617" name="Rectangle aux angles arrondis"/>
            <p:cNvSpPr/>
            <p:nvPr/>
          </p:nvSpPr>
          <p:spPr>
            <a:xfrm>
              <a:off x="-1" y="0"/>
              <a:ext cx="4781532" cy="16446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FF79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lnSpc>
                  <a:spcPct val="150000"/>
                </a:lnSpc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618" name="We’ll look at Support Vector Machines, Decision Trees, Random Forests and Artificial Neural Networks"/>
            <p:cNvSpPr/>
            <p:nvPr/>
          </p:nvSpPr>
          <p:spPr>
            <a:xfrm>
              <a:off x="80283" y="427369"/>
              <a:ext cx="4620962" cy="789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lnSpc>
                  <a:spcPct val="150000"/>
                </a:lnSpc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t>We’ll look at</a:t>
              </a:r>
              <a:r>
                <a:rPr>
                  <a:solidFill>
                    <a:srgbClr val="34B233"/>
                  </a:solidFill>
                </a:rPr>
                <a:t> Decision Trees</a:t>
              </a:r>
              <a:r>
                <a:t>, </a:t>
              </a:r>
              <a:r>
                <a:rPr>
                  <a:solidFill>
                    <a:srgbClr val="34B233"/>
                  </a:solidFill>
                </a:rPr>
                <a:t>Random Forests </a:t>
              </a:r>
              <a:r>
                <a:t>and </a:t>
              </a:r>
              <a:r>
                <a:rPr>
                  <a:solidFill>
                    <a:srgbClr val="34B233"/>
                  </a:solidFill>
                </a:rPr>
                <a:t>Artificial Neural Networks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9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Decision tre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Decision tree</a:t>
            </a:r>
          </a:p>
        </p:txBody>
      </p:sp>
      <p:sp>
        <p:nvSpPr>
          <p:cNvPr id="1622" name="Carré"/>
          <p:cNvSpPr/>
          <p:nvPr/>
        </p:nvSpPr>
        <p:spPr>
          <a:xfrm>
            <a:off x="5334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3" name="Carré"/>
          <p:cNvSpPr/>
          <p:nvPr/>
        </p:nvSpPr>
        <p:spPr>
          <a:xfrm>
            <a:off x="9906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4" name="Carré"/>
          <p:cNvSpPr/>
          <p:nvPr/>
        </p:nvSpPr>
        <p:spPr>
          <a:xfrm>
            <a:off x="14478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5" name="Carré"/>
          <p:cNvSpPr/>
          <p:nvPr/>
        </p:nvSpPr>
        <p:spPr>
          <a:xfrm>
            <a:off x="19050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6" name="Carré"/>
          <p:cNvSpPr/>
          <p:nvPr/>
        </p:nvSpPr>
        <p:spPr>
          <a:xfrm>
            <a:off x="23622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7" name="Carré"/>
          <p:cNvSpPr/>
          <p:nvPr/>
        </p:nvSpPr>
        <p:spPr>
          <a:xfrm>
            <a:off x="28194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8" name="Carré"/>
          <p:cNvSpPr/>
          <p:nvPr/>
        </p:nvSpPr>
        <p:spPr>
          <a:xfrm>
            <a:off x="3276600" y="3790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29" name="Carré"/>
          <p:cNvSpPr/>
          <p:nvPr/>
        </p:nvSpPr>
        <p:spPr>
          <a:xfrm>
            <a:off x="3733800" y="3790951"/>
            <a:ext cx="457200" cy="457205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0" name="Carré"/>
          <p:cNvSpPr/>
          <p:nvPr/>
        </p:nvSpPr>
        <p:spPr>
          <a:xfrm>
            <a:off x="5334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1" name="Carré"/>
          <p:cNvSpPr/>
          <p:nvPr/>
        </p:nvSpPr>
        <p:spPr>
          <a:xfrm>
            <a:off x="9906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2" name="Carré"/>
          <p:cNvSpPr/>
          <p:nvPr/>
        </p:nvSpPr>
        <p:spPr>
          <a:xfrm>
            <a:off x="14478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3" name="Carré"/>
          <p:cNvSpPr/>
          <p:nvPr/>
        </p:nvSpPr>
        <p:spPr>
          <a:xfrm>
            <a:off x="19050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4" name="Carré"/>
          <p:cNvSpPr/>
          <p:nvPr/>
        </p:nvSpPr>
        <p:spPr>
          <a:xfrm>
            <a:off x="23622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5" name="Carré"/>
          <p:cNvSpPr/>
          <p:nvPr/>
        </p:nvSpPr>
        <p:spPr>
          <a:xfrm>
            <a:off x="28194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6" name="Carré"/>
          <p:cNvSpPr/>
          <p:nvPr/>
        </p:nvSpPr>
        <p:spPr>
          <a:xfrm>
            <a:off x="32766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7" name="Carré"/>
          <p:cNvSpPr/>
          <p:nvPr/>
        </p:nvSpPr>
        <p:spPr>
          <a:xfrm>
            <a:off x="3733800" y="33337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8" name="Carré"/>
          <p:cNvSpPr/>
          <p:nvPr/>
        </p:nvSpPr>
        <p:spPr>
          <a:xfrm>
            <a:off x="5334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39" name="Carré"/>
          <p:cNvSpPr/>
          <p:nvPr/>
        </p:nvSpPr>
        <p:spPr>
          <a:xfrm>
            <a:off x="9906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0" name="Carré"/>
          <p:cNvSpPr/>
          <p:nvPr/>
        </p:nvSpPr>
        <p:spPr>
          <a:xfrm>
            <a:off x="14478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1" name="Carré"/>
          <p:cNvSpPr/>
          <p:nvPr/>
        </p:nvSpPr>
        <p:spPr>
          <a:xfrm>
            <a:off x="19050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2" name="Carré"/>
          <p:cNvSpPr/>
          <p:nvPr/>
        </p:nvSpPr>
        <p:spPr>
          <a:xfrm>
            <a:off x="23622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3" name="Carré"/>
          <p:cNvSpPr/>
          <p:nvPr/>
        </p:nvSpPr>
        <p:spPr>
          <a:xfrm>
            <a:off x="28194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4" name="Carré"/>
          <p:cNvSpPr/>
          <p:nvPr/>
        </p:nvSpPr>
        <p:spPr>
          <a:xfrm>
            <a:off x="32766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5" name="Carré"/>
          <p:cNvSpPr/>
          <p:nvPr/>
        </p:nvSpPr>
        <p:spPr>
          <a:xfrm>
            <a:off x="3733800" y="28765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6" name="Carré"/>
          <p:cNvSpPr/>
          <p:nvPr/>
        </p:nvSpPr>
        <p:spPr>
          <a:xfrm>
            <a:off x="5334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7" name="Carré"/>
          <p:cNvSpPr/>
          <p:nvPr/>
        </p:nvSpPr>
        <p:spPr>
          <a:xfrm>
            <a:off x="9906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8" name="Carré"/>
          <p:cNvSpPr/>
          <p:nvPr/>
        </p:nvSpPr>
        <p:spPr>
          <a:xfrm>
            <a:off x="14478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49" name="Carré"/>
          <p:cNvSpPr/>
          <p:nvPr/>
        </p:nvSpPr>
        <p:spPr>
          <a:xfrm>
            <a:off x="19050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0" name="Carré"/>
          <p:cNvSpPr/>
          <p:nvPr/>
        </p:nvSpPr>
        <p:spPr>
          <a:xfrm>
            <a:off x="23622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1" name="Carré"/>
          <p:cNvSpPr/>
          <p:nvPr/>
        </p:nvSpPr>
        <p:spPr>
          <a:xfrm>
            <a:off x="28194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2" name="Carré"/>
          <p:cNvSpPr/>
          <p:nvPr/>
        </p:nvSpPr>
        <p:spPr>
          <a:xfrm>
            <a:off x="32766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3" name="Carré"/>
          <p:cNvSpPr/>
          <p:nvPr/>
        </p:nvSpPr>
        <p:spPr>
          <a:xfrm>
            <a:off x="3733800" y="24193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4" name="Carré"/>
          <p:cNvSpPr/>
          <p:nvPr/>
        </p:nvSpPr>
        <p:spPr>
          <a:xfrm>
            <a:off x="5334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5" name="Carré"/>
          <p:cNvSpPr/>
          <p:nvPr/>
        </p:nvSpPr>
        <p:spPr>
          <a:xfrm>
            <a:off x="9906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6" name="Carré"/>
          <p:cNvSpPr/>
          <p:nvPr/>
        </p:nvSpPr>
        <p:spPr>
          <a:xfrm>
            <a:off x="14478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7" name="Carré"/>
          <p:cNvSpPr/>
          <p:nvPr/>
        </p:nvSpPr>
        <p:spPr>
          <a:xfrm>
            <a:off x="19050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8" name="Carré"/>
          <p:cNvSpPr/>
          <p:nvPr/>
        </p:nvSpPr>
        <p:spPr>
          <a:xfrm>
            <a:off x="23622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59" name="Carré"/>
          <p:cNvSpPr/>
          <p:nvPr/>
        </p:nvSpPr>
        <p:spPr>
          <a:xfrm>
            <a:off x="28194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0" name="Carré"/>
          <p:cNvSpPr/>
          <p:nvPr/>
        </p:nvSpPr>
        <p:spPr>
          <a:xfrm>
            <a:off x="32766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1" name="Carré"/>
          <p:cNvSpPr/>
          <p:nvPr/>
        </p:nvSpPr>
        <p:spPr>
          <a:xfrm>
            <a:off x="3733800" y="19621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2" name="Carré"/>
          <p:cNvSpPr/>
          <p:nvPr/>
        </p:nvSpPr>
        <p:spPr>
          <a:xfrm>
            <a:off x="5334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3" name="Carré"/>
          <p:cNvSpPr/>
          <p:nvPr/>
        </p:nvSpPr>
        <p:spPr>
          <a:xfrm>
            <a:off x="9906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4" name="Carré"/>
          <p:cNvSpPr/>
          <p:nvPr/>
        </p:nvSpPr>
        <p:spPr>
          <a:xfrm>
            <a:off x="14478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5" name="Carré"/>
          <p:cNvSpPr/>
          <p:nvPr/>
        </p:nvSpPr>
        <p:spPr>
          <a:xfrm>
            <a:off x="19050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6" name="Carré"/>
          <p:cNvSpPr/>
          <p:nvPr/>
        </p:nvSpPr>
        <p:spPr>
          <a:xfrm>
            <a:off x="23622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7" name="Carré"/>
          <p:cNvSpPr/>
          <p:nvPr/>
        </p:nvSpPr>
        <p:spPr>
          <a:xfrm>
            <a:off x="28194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8" name="Carré"/>
          <p:cNvSpPr/>
          <p:nvPr/>
        </p:nvSpPr>
        <p:spPr>
          <a:xfrm>
            <a:off x="32766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69" name="Carré"/>
          <p:cNvSpPr/>
          <p:nvPr/>
        </p:nvSpPr>
        <p:spPr>
          <a:xfrm>
            <a:off x="3733800" y="1504950"/>
            <a:ext cx="457200" cy="457200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0" name="Rectangle"/>
          <p:cNvSpPr/>
          <p:nvPr/>
        </p:nvSpPr>
        <p:spPr>
          <a:xfrm>
            <a:off x="533400" y="1504950"/>
            <a:ext cx="3657600" cy="2743201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1" name="Figure"/>
          <p:cNvSpPr/>
          <p:nvPr/>
        </p:nvSpPr>
        <p:spPr>
          <a:xfrm>
            <a:off x="605774" y="3405537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2" name="Cercle"/>
          <p:cNvSpPr/>
          <p:nvPr/>
        </p:nvSpPr>
        <p:spPr>
          <a:xfrm>
            <a:off x="614688" y="2069351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3" name="Figure"/>
          <p:cNvSpPr/>
          <p:nvPr/>
        </p:nvSpPr>
        <p:spPr>
          <a:xfrm>
            <a:off x="1530165" y="2963310"/>
            <a:ext cx="313628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4" name="Figure"/>
          <p:cNvSpPr/>
          <p:nvPr/>
        </p:nvSpPr>
        <p:spPr>
          <a:xfrm>
            <a:off x="1522805" y="3851902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5" name="Figure"/>
          <p:cNvSpPr/>
          <p:nvPr/>
        </p:nvSpPr>
        <p:spPr>
          <a:xfrm>
            <a:off x="2002202" y="2033345"/>
            <a:ext cx="313625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6" name="Figure"/>
          <p:cNvSpPr/>
          <p:nvPr/>
        </p:nvSpPr>
        <p:spPr>
          <a:xfrm>
            <a:off x="3310287" y="2507052"/>
            <a:ext cx="313627" cy="313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7" name="Cercle"/>
          <p:cNvSpPr/>
          <p:nvPr/>
        </p:nvSpPr>
        <p:spPr>
          <a:xfrm>
            <a:off x="1537385" y="2501681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8" name="Cercle"/>
          <p:cNvSpPr/>
          <p:nvPr/>
        </p:nvSpPr>
        <p:spPr>
          <a:xfrm>
            <a:off x="2906222" y="3424666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79" name="Cercle"/>
          <p:cNvSpPr/>
          <p:nvPr/>
        </p:nvSpPr>
        <p:spPr>
          <a:xfrm>
            <a:off x="1998033" y="3876971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80" name="Cercle"/>
          <p:cNvSpPr/>
          <p:nvPr/>
        </p:nvSpPr>
        <p:spPr>
          <a:xfrm>
            <a:off x="3834948" y="1596388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81" name="Cercle"/>
          <p:cNvSpPr/>
          <p:nvPr/>
        </p:nvSpPr>
        <p:spPr>
          <a:xfrm>
            <a:off x="3825240" y="2536600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82" name="Figure"/>
          <p:cNvSpPr/>
          <p:nvPr/>
        </p:nvSpPr>
        <p:spPr>
          <a:xfrm>
            <a:off x="2437681" y="2925048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83" name="Cercle"/>
          <p:cNvSpPr/>
          <p:nvPr/>
        </p:nvSpPr>
        <p:spPr>
          <a:xfrm>
            <a:off x="1532205" y="1603876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684" name="1"/>
          <p:cNvSpPr/>
          <p:nvPr/>
        </p:nvSpPr>
        <p:spPr>
          <a:xfrm>
            <a:off x="882010" y="424815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85" name="2"/>
          <p:cNvSpPr/>
          <p:nvPr/>
        </p:nvSpPr>
        <p:spPr>
          <a:xfrm>
            <a:off x="1339210" y="4248148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86" name="3"/>
          <p:cNvSpPr/>
          <p:nvPr/>
        </p:nvSpPr>
        <p:spPr>
          <a:xfrm>
            <a:off x="1796412" y="4248148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87" name="4"/>
          <p:cNvSpPr/>
          <p:nvPr/>
        </p:nvSpPr>
        <p:spPr>
          <a:xfrm>
            <a:off x="2253612" y="4248148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88" name="5"/>
          <p:cNvSpPr/>
          <p:nvPr/>
        </p:nvSpPr>
        <p:spPr>
          <a:xfrm>
            <a:off x="2710812" y="4248146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89" name="6"/>
          <p:cNvSpPr/>
          <p:nvPr/>
        </p:nvSpPr>
        <p:spPr>
          <a:xfrm>
            <a:off x="3168012" y="4248146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90" name="7"/>
          <p:cNvSpPr/>
          <p:nvPr/>
        </p:nvSpPr>
        <p:spPr>
          <a:xfrm>
            <a:off x="3625212" y="4248144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691" name="8"/>
          <p:cNvSpPr/>
          <p:nvPr/>
        </p:nvSpPr>
        <p:spPr>
          <a:xfrm>
            <a:off x="4082412" y="4248144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692" name="1"/>
          <p:cNvSpPr/>
          <p:nvPr/>
        </p:nvSpPr>
        <p:spPr>
          <a:xfrm>
            <a:off x="275572" y="3639594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93" name="2"/>
          <p:cNvSpPr/>
          <p:nvPr/>
        </p:nvSpPr>
        <p:spPr>
          <a:xfrm>
            <a:off x="275572" y="3183439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94" name="3"/>
          <p:cNvSpPr/>
          <p:nvPr/>
        </p:nvSpPr>
        <p:spPr>
          <a:xfrm>
            <a:off x="275572" y="2727285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95" name="4"/>
          <p:cNvSpPr/>
          <p:nvPr/>
        </p:nvSpPr>
        <p:spPr>
          <a:xfrm>
            <a:off x="275572" y="2271129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96" name="5"/>
          <p:cNvSpPr/>
          <p:nvPr/>
        </p:nvSpPr>
        <p:spPr>
          <a:xfrm>
            <a:off x="275572" y="1814975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697" name="6"/>
          <p:cNvSpPr/>
          <p:nvPr/>
        </p:nvSpPr>
        <p:spPr>
          <a:xfrm>
            <a:off x="275572" y="1358818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98" name="x1&gt;3"/>
          <p:cNvSpPr/>
          <p:nvPr/>
        </p:nvSpPr>
        <p:spPr>
          <a:xfrm>
            <a:off x="6375565" y="2329818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&gt;3</a:t>
            </a:r>
          </a:p>
        </p:txBody>
      </p:sp>
      <p:sp>
        <p:nvSpPr>
          <p:cNvPr id="1699" name="Ligne"/>
          <p:cNvSpPr/>
          <p:nvPr/>
        </p:nvSpPr>
        <p:spPr>
          <a:xfrm flipV="1">
            <a:off x="1904999" y="1510172"/>
            <a:ext cx="5" cy="2737975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0" name="Figure"/>
          <p:cNvSpPr/>
          <p:nvPr/>
        </p:nvSpPr>
        <p:spPr>
          <a:xfrm>
            <a:off x="3356009" y="3862740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1" name="x2&gt;3"/>
          <p:cNvSpPr/>
          <p:nvPr/>
        </p:nvSpPr>
        <p:spPr>
          <a:xfrm>
            <a:off x="5009393" y="3298316"/>
            <a:ext cx="568655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  <a:r>
              <a:t>&gt;3</a:t>
            </a:r>
          </a:p>
        </p:txBody>
      </p:sp>
      <p:sp>
        <p:nvSpPr>
          <p:cNvPr id="1702" name="Ligne"/>
          <p:cNvSpPr/>
          <p:nvPr/>
        </p:nvSpPr>
        <p:spPr>
          <a:xfrm>
            <a:off x="533397" y="2876549"/>
            <a:ext cx="1371607" cy="2614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3" name="Figure"/>
          <p:cNvSpPr/>
          <p:nvPr/>
        </p:nvSpPr>
        <p:spPr>
          <a:xfrm>
            <a:off x="4836233" y="3919542"/>
            <a:ext cx="313628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4" name="Cercle"/>
          <p:cNvSpPr/>
          <p:nvPr/>
        </p:nvSpPr>
        <p:spPr>
          <a:xfrm>
            <a:off x="5513304" y="3939194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05" name="x2&gt;2"/>
          <p:cNvSpPr/>
          <p:nvPr/>
        </p:nvSpPr>
        <p:spPr>
          <a:xfrm>
            <a:off x="7313131" y="3873391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  <a:r>
              <a:t>&gt;2</a:t>
            </a:r>
          </a:p>
        </p:txBody>
      </p:sp>
      <p:sp>
        <p:nvSpPr>
          <p:cNvPr id="1706" name="Ligne"/>
          <p:cNvSpPr/>
          <p:nvPr/>
        </p:nvSpPr>
        <p:spPr>
          <a:xfrm flipV="1">
            <a:off x="1904998" y="3333746"/>
            <a:ext cx="2286007" cy="1052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7" name="x1&gt;6"/>
          <p:cNvSpPr/>
          <p:nvPr/>
        </p:nvSpPr>
        <p:spPr>
          <a:xfrm>
            <a:off x="6099857" y="4987611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&gt;6</a:t>
            </a:r>
          </a:p>
        </p:txBody>
      </p:sp>
      <p:sp>
        <p:nvSpPr>
          <p:cNvPr id="1708" name="Ligne"/>
          <p:cNvSpPr/>
          <p:nvPr/>
        </p:nvSpPr>
        <p:spPr>
          <a:xfrm flipH="1">
            <a:off x="3276600" y="3334796"/>
            <a:ext cx="7623" cy="913350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9" name="Figure"/>
          <p:cNvSpPr/>
          <p:nvPr/>
        </p:nvSpPr>
        <p:spPr>
          <a:xfrm>
            <a:off x="6575365" y="5508683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10" name="Cercle"/>
          <p:cNvSpPr/>
          <p:nvPr/>
        </p:nvSpPr>
        <p:spPr>
          <a:xfrm>
            <a:off x="5904357" y="5516198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11" name="Figure"/>
          <p:cNvSpPr/>
          <p:nvPr/>
        </p:nvSpPr>
        <p:spPr>
          <a:xfrm>
            <a:off x="2910238" y="1601041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12" name="x1&gt;7"/>
          <p:cNvSpPr/>
          <p:nvPr/>
        </p:nvSpPr>
        <p:spPr>
          <a:xfrm>
            <a:off x="7964550" y="4961687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&gt;7</a:t>
            </a:r>
          </a:p>
        </p:txBody>
      </p:sp>
      <p:sp>
        <p:nvSpPr>
          <p:cNvPr id="1713" name="Ligne"/>
          <p:cNvSpPr/>
          <p:nvPr/>
        </p:nvSpPr>
        <p:spPr>
          <a:xfrm>
            <a:off x="3733796" y="1510176"/>
            <a:ext cx="7625" cy="1826189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4" name="Cercle"/>
          <p:cNvSpPr/>
          <p:nvPr/>
        </p:nvSpPr>
        <p:spPr>
          <a:xfrm>
            <a:off x="8500067" y="5545185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15" name="Figure"/>
          <p:cNvSpPr/>
          <p:nvPr/>
        </p:nvSpPr>
        <p:spPr>
          <a:xfrm>
            <a:off x="7777198" y="5518775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cxnSp>
        <p:nvCxnSpPr>
          <p:cNvPr id="1716" name="Ligne de connexion"/>
          <p:cNvCxnSpPr>
            <a:stCxn id="1698" idx="0"/>
            <a:endCxn id="1701" idx="0"/>
          </p:cNvCxnSpPr>
          <p:nvPr/>
        </p:nvCxnSpPr>
        <p:spPr>
          <a:xfrm flipH="1">
            <a:off x="5295900" y="2514600"/>
            <a:ext cx="1358900" cy="965200"/>
          </a:xfrm>
          <a:prstGeom prst="bentConnector3">
            <a:avLst>
              <a:gd name="adj1" fmla="val 47663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17" name="Ligne de connexion"/>
          <p:cNvCxnSpPr>
            <a:stCxn id="1698" idx="0"/>
            <a:endCxn id="1705" idx="0"/>
          </p:cNvCxnSpPr>
          <p:nvPr/>
        </p:nvCxnSpPr>
        <p:spPr>
          <a:xfrm>
            <a:off x="6654800" y="2514600"/>
            <a:ext cx="939800" cy="1549400"/>
          </a:xfrm>
          <a:prstGeom prst="bentConnector2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18" name="Ligne de connexion"/>
          <p:cNvCxnSpPr>
            <a:stCxn id="1701" idx="0"/>
            <a:endCxn id="1703" idx="0"/>
          </p:cNvCxnSpPr>
          <p:nvPr/>
        </p:nvCxnSpPr>
        <p:spPr>
          <a:xfrm flipH="1">
            <a:off x="4993046" y="3483730"/>
            <a:ext cx="300675" cy="592626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19" name="Ligne de connexion"/>
          <p:cNvCxnSpPr>
            <a:stCxn id="1701" idx="0"/>
            <a:endCxn id="1704" idx="0"/>
          </p:cNvCxnSpPr>
          <p:nvPr/>
        </p:nvCxnSpPr>
        <p:spPr>
          <a:xfrm>
            <a:off x="5293720" y="3483730"/>
            <a:ext cx="356749" cy="592629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20" name="Ligne de connexion"/>
          <p:cNvCxnSpPr>
            <a:stCxn id="1707" idx="0"/>
            <a:endCxn id="1710" idx="0"/>
          </p:cNvCxnSpPr>
          <p:nvPr/>
        </p:nvCxnSpPr>
        <p:spPr>
          <a:xfrm flipH="1">
            <a:off x="6041521" y="5173025"/>
            <a:ext cx="342663" cy="480338"/>
          </a:xfrm>
          <a:prstGeom prst="straightConnector1">
            <a:avLst/>
          </a:prstGeom>
          <a:ln w="25400">
            <a:solidFill>
              <a:srgbClr val="005172"/>
            </a:solidFill>
            <a:miter lim="400000"/>
          </a:ln>
        </p:spPr>
      </p:cxnSp>
      <p:cxnSp>
        <p:nvCxnSpPr>
          <p:cNvPr id="1721" name="Ligne de connexion"/>
          <p:cNvCxnSpPr>
            <a:stCxn id="1707" idx="0"/>
            <a:endCxn id="1709" idx="0"/>
          </p:cNvCxnSpPr>
          <p:nvPr/>
        </p:nvCxnSpPr>
        <p:spPr>
          <a:xfrm>
            <a:off x="6384183" y="5173025"/>
            <a:ext cx="347996" cy="492472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22" name="Ligne de connexion"/>
          <p:cNvCxnSpPr>
            <a:stCxn id="1712" idx="0"/>
            <a:endCxn id="1715" idx="0"/>
          </p:cNvCxnSpPr>
          <p:nvPr/>
        </p:nvCxnSpPr>
        <p:spPr>
          <a:xfrm flipH="1">
            <a:off x="7934011" y="5147101"/>
            <a:ext cx="314866" cy="528488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723" name="Ligne de connexion"/>
          <p:cNvCxnSpPr>
            <a:stCxn id="1712" idx="0"/>
            <a:endCxn id="1714" idx="0"/>
          </p:cNvCxnSpPr>
          <p:nvPr/>
        </p:nvCxnSpPr>
        <p:spPr>
          <a:xfrm>
            <a:off x="8248876" y="5147101"/>
            <a:ext cx="388356" cy="535249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sp>
        <p:nvSpPr>
          <p:cNvPr id="1724" name="The (binary) decision tree"/>
          <p:cNvSpPr/>
          <p:nvPr/>
        </p:nvSpPr>
        <p:spPr>
          <a:xfrm>
            <a:off x="5035677" y="1510176"/>
            <a:ext cx="3436250" cy="353047"/>
          </a:xfrm>
          <a:prstGeom prst="rect">
            <a:avLst/>
          </a:prstGeom>
          <a:solidFill>
            <a:srgbClr val="FF7900"/>
          </a:solidFill>
          <a:ln w="25400">
            <a:solidFill>
              <a:srgbClr val="BA58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The (binary) decision tree</a:t>
            </a:r>
          </a:p>
        </p:txBody>
      </p:sp>
      <p:sp>
        <p:nvSpPr>
          <p:cNvPr id="1725" name="x1"/>
          <p:cNvSpPr/>
          <p:nvPr/>
        </p:nvSpPr>
        <p:spPr>
          <a:xfrm>
            <a:off x="2181617" y="4482710"/>
            <a:ext cx="336308" cy="36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</a:p>
        </p:txBody>
      </p:sp>
      <p:sp>
        <p:nvSpPr>
          <p:cNvPr id="1726" name="x2"/>
          <p:cNvSpPr/>
          <p:nvPr/>
        </p:nvSpPr>
        <p:spPr>
          <a:xfrm rot="16200000">
            <a:off x="15258" y="2573293"/>
            <a:ext cx="336308" cy="365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</a:p>
        </p:txBody>
      </p:sp>
      <p:sp>
        <p:nvSpPr>
          <p:cNvPr id="1727" name="Ligne"/>
          <p:cNvSpPr/>
          <p:nvPr/>
        </p:nvSpPr>
        <p:spPr>
          <a:xfrm flipH="1">
            <a:off x="6315371" y="3982596"/>
            <a:ext cx="999371" cy="99937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8" name="Ligne"/>
          <p:cNvSpPr/>
          <p:nvPr/>
        </p:nvSpPr>
        <p:spPr>
          <a:xfrm>
            <a:off x="7895432" y="3951604"/>
            <a:ext cx="583125" cy="100803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8" grpId="14"/>
      <p:bldP build="whole" bldLvl="1" animBg="1" rev="0" advAuto="0" spid="1722" grpId="23"/>
      <p:bldP build="whole" bldLvl="1" animBg="1" rev="0" advAuto="0" spid="1719" grpId="8"/>
      <p:bldP build="whole" bldLvl="1" animBg="1" rev="0" advAuto="0" spid="1705" grpId="11"/>
      <p:bldP build="whole" bldLvl="1" animBg="1" rev="0" advAuto="0" spid="1702" grpId="4"/>
      <p:bldP build="whole" bldLvl="1" animBg="1" rev="0" advAuto="0" spid="1704" grpId="9"/>
      <p:bldP build="whole" bldLvl="1" animBg="1" rev="0" advAuto="0" spid="1715" grpId="24"/>
      <p:bldP build="whole" bldLvl="1" animBg="1" rev="0" advAuto="0" spid="1714" grpId="26"/>
      <p:bldP build="whole" bldLvl="1" animBg="1" rev="0" advAuto="0" spid="1713" grpId="22"/>
      <p:bldP build="whole" bldLvl="1" animBg="1" rev="0" advAuto="0" spid="1698" grpId="2"/>
      <p:bldP build="whole" bldLvl="1" animBg="1" rev="0" advAuto="0" spid="1728" grpId="19"/>
      <p:bldP build="whole" bldLvl="1" animBg="1" rev="0" advAuto="0" spid="1717" grpId="10"/>
      <p:bldP build="whole" bldLvl="1" animBg="1" rev="0" advAuto="0" spid="1723" grpId="25"/>
      <p:bldP build="whole" bldLvl="1" animBg="1" rev="0" advAuto="0" spid="1720" grpId="16"/>
      <p:bldP build="whole" bldLvl="1" animBg="1" rev="0" advAuto="0" spid="1721" grpId="18"/>
      <p:bldP build="whole" bldLvl="1" animBg="1" rev="0" advAuto="0" spid="1712" grpId="21"/>
      <p:bldP build="whole" bldLvl="1" animBg="1" rev="0" advAuto="0" spid="1701" grpId="5"/>
      <p:bldP build="whole" bldLvl="1" animBg="1" rev="0" advAuto="0" spid="1718" grpId="6"/>
      <p:bldP build="whole" bldLvl="1" animBg="1" rev="0" advAuto="0" spid="1699" grpId="1"/>
      <p:bldP build="whole" bldLvl="1" animBg="1" rev="0" advAuto="0" spid="1703" grpId="7"/>
      <p:bldP build="whole" bldLvl="1" animBg="1" rev="0" advAuto="0" spid="1709" grpId="20"/>
      <p:bldP build="whole" bldLvl="1" animBg="1" rev="0" advAuto="0" spid="1727" grpId="13"/>
      <p:bldP build="whole" bldLvl="1" animBg="1" rev="0" advAuto="0" spid="1710" grpId="17"/>
      <p:bldP build="whole" bldLvl="1" animBg="1" rev="0" advAuto="0" spid="1716" grpId="3"/>
      <p:bldP build="whole" bldLvl="1" animBg="1" rev="0" advAuto="0" spid="1706" grpId="12"/>
      <p:bldP build="whole" bldLvl="1" animBg="1" rev="0" advAuto="0" spid="1707" grpId="15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Decision tree learning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Decision tree learning</a:t>
            </a:r>
          </a:p>
        </p:txBody>
      </p:sp>
      <p:sp>
        <p:nvSpPr>
          <p:cNvPr id="1731" name="Corps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52413" indent="-252413">
              <a:lnSpc>
                <a:spcPct val="800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3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Exampl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1734" name="Carré"/>
          <p:cNvSpPr/>
          <p:nvPr/>
        </p:nvSpPr>
        <p:spPr>
          <a:xfrm>
            <a:off x="550985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5" name="Carré"/>
          <p:cNvSpPr/>
          <p:nvPr/>
        </p:nvSpPr>
        <p:spPr>
          <a:xfrm>
            <a:off x="858388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6" name="Carré"/>
          <p:cNvSpPr/>
          <p:nvPr/>
        </p:nvSpPr>
        <p:spPr>
          <a:xfrm>
            <a:off x="1165789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7" name="Carré"/>
          <p:cNvSpPr/>
          <p:nvPr/>
        </p:nvSpPr>
        <p:spPr>
          <a:xfrm>
            <a:off x="1473190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8" name="Carré"/>
          <p:cNvSpPr/>
          <p:nvPr/>
        </p:nvSpPr>
        <p:spPr>
          <a:xfrm>
            <a:off x="1780593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39" name="Carré"/>
          <p:cNvSpPr/>
          <p:nvPr/>
        </p:nvSpPr>
        <p:spPr>
          <a:xfrm>
            <a:off x="2087994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0" name="Carré"/>
          <p:cNvSpPr/>
          <p:nvPr/>
        </p:nvSpPr>
        <p:spPr>
          <a:xfrm>
            <a:off x="2395396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1" name="Carré"/>
          <p:cNvSpPr/>
          <p:nvPr/>
        </p:nvSpPr>
        <p:spPr>
          <a:xfrm>
            <a:off x="2702798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2" name="Carré"/>
          <p:cNvSpPr/>
          <p:nvPr/>
        </p:nvSpPr>
        <p:spPr>
          <a:xfrm>
            <a:off x="550985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3" name="Carré"/>
          <p:cNvSpPr/>
          <p:nvPr/>
        </p:nvSpPr>
        <p:spPr>
          <a:xfrm>
            <a:off x="858388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4" name="Carré"/>
          <p:cNvSpPr/>
          <p:nvPr/>
        </p:nvSpPr>
        <p:spPr>
          <a:xfrm>
            <a:off x="1165789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5" name="Carré"/>
          <p:cNvSpPr/>
          <p:nvPr/>
        </p:nvSpPr>
        <p:spPr>
          <a:xfrm>
            <a:off x="1473190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6" name="Carré"/>
          <p:cNvSpPr/>
          <p:nvPr/>
        </p:nvSpPr>
        <p:spPr>
          <a:xfrm>
            <a:off x="1780593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7" name="Carré"/>
          <p:cNvSpPr/>
          <p:nvPr/>
        </p:nvSpPr>
        <p:spPr>
          <a:xfrm>
            <a:off x="2087994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8" name="Carré"/>
          <p:cNvSpPr/>
          <p:nvPr/>
        </p:nvSpPr>
        <p:spPr>
          <a:xfrm>
            <a:off x="2395396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49" name="Carré"/>
          <p:cNvSpPr/>
          <p:nvPr/>
        </p:nvSpPr>
        <p:spPr>
          <a:xfrm>
            <a:off x="2702798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0" name="Carré"/>
          <p:cNvSpPr/>
          <p:nvPr/>
        </p:nvSpPr>
        <p:spPr>
          <a:xfrm>
            <a:off x="550985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1" name="Carré"/>
          <p:cNvSpPr/>
          <p:nvPr/>
        </p:nvSpPr>
        <p:spPr>
          <a:xfrm>
            <a:off x="858388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2" name="Carré"/>
          <p:cNvSpPr/>
          <p:nvPr/>
        </p:nvSpPr>
        <p:spPr>
          <a:xfrm>
            <a:off x="1165789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3" name="Carré"/>
          <p:cNvSpPr/>
          <p:nvPr/>
        </p:nvSpPr>
        <p:spPr>
          <a:xfrm>
            <a:off x="1473190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4" name="Carré"/>
          <p:cNvSpPr/>
          <p:nvPr/>
        </p:nvSpPr>
        <p:spPr>
          <a:xfrm>
            <a:off x="1780593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5" name="Carré"/>
          <p:cNvSpPr/>
          <p:nvPr/>
        </p:nvSpPr>
        <p:spPr>
          <a:xfrm>
            <a:off x="2087994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6" name="Carré"/>
          <p:cNvSpPr/>
          <p:nvPr/>
        </p:nvSpPr>
        <p:spPr>
          <a:xfrm>
            <a:off x="2395396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7" name="Carré"/>
          <p:cNvSpPr/>
          <p:nvPr/>
        </p:nvSpPr>
        <p:spPr>
          <a:xfrm>
            <a:off x="2702798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8" name="Carré"/>
          <p:cNvSpPr/>
          <p:nvPr/>
        </p:nvSpPr>
        <p:spPr>
          <a:xfrm>
            <a:off x="550985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59" name="Carré"/>
          <p:cNvSpPr/>
          <p:nvPr/>
        </p:nvSpPr>
        <p:spPr>
          <a:xfrm>
            <a:off x="858388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0" name="Carré"/>
          <p:cNvSpPr/>
          <p:nvPr/>
        </p:nvSpPr>
        <p:spPr>
          <a:xfrm>
            <a:off x="1165789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1" name="Carré"/>
          <p:cNvSpPr/>
          <p:nvPr/>
        </p:nvSpPr>
        <p:spPr>
          <a:xfrm>
            <a:off x="1473190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2" name="Carré"/>
          <p:cNvSpPr/>
          <p:nvPr/>
        </p:nvSpPr>
        <p:spPr>
          <a:xfrm>
            <a:off x="1780593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3" name="Carré"/>
          <p:cNvSpPr/>
          <p:nvPr/>
        </p:nvSpPr>
        <p:spPr>
          <a:xfrm>
            <a:off x="2087994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4" name="Carré"/>
          <p:cNvSpPr/>
          <p:nvPr/>
        </p:nvSpPr>
        <p:spPr>
          <a:xfrm>
            <a:off x="2395396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5" name="Carré"/>
          <p:cNvSpPr/>
          <p:nvPr/>
        </p:nvSpPr>
        <p:spPr>
          <a:xfrm>
            <a:off x="2702798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6" name="Carré"/>
          <p:cNvSpPr/>
          <p:nvPr/>
        </p:nvSpPr>
        <p:spPr>
          <a:xfrm>
            <a:off x="550985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7" name="Carré"/>
          <p:cNvSpPr/>
          <p:nvPr/>
        </p:nvSpPr>
        <p:spPr>
          <a:xfrm>
            <a:off x="858388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8" name="Carré"/>
          <p:cNvSpPr/>
          <p:nvPr/>
        </p:nvSpPr>
        <p:spPr>
          <a:xfrm>
            <a:off x="1165789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69" name="Carré"/>
          <p:cNvSpPr/>
          <p:nvPr/>
        </p:nvSpPr>
        <p:spPr>
          <a:xfrm>
            <a:off x="1473190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0" name="Carré"/>
          <p:cNvSpPr/>
          <p:nvPr/>
        </p:nvSpPr>
        <p:spPr>
          <a:xfrm>
            <a:off x="1780593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1" name="Carré"/>
          <p:cNvSpPr/>
          <p:nvPr/>
        </p:nvSpPr>
        <p:spPr>
          <a:xfrm>
            <a:off x="2087994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2" name="Carré"/>
          <p:cNvSpPr/>
          <p:nvPr/>
        </p:nvSpPr>
        <p:spPr>
          <a:xfrm>
            <a:off x="2395396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3" name="Carré"/>
          <p:cNvSpPr/>
          <p:nvPr/>
        </p:nvSpPr>
        <p:spPr>
          <a:xfrm>
            <a:off x="2702798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4" name="Carré"/>
          <p:cNvSpPr/>
          <p:nvPr/>
        </p:nvSpPr>
        <p:spPr>
          <a:xfrm>
            <a:off x="550985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5" name="Carré"/>
          <p:cNvSpPr/>
          <p:nvPr/>
        </p:nvSpPr>
        <p:spPr>
          <a:xfrm>
            <a:off x="858388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6" name="Carré"/>
          <p:cNvSpPr/>
          <p:nvPr/>
        </p:nvSpPr>
        <p:spPr>
          <a:xfrm>
            <a:off x="1165789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7" name="Carré"/>
          <p:cNvSpPr/>
          <p:nvPr/>
        </p:nvSpPr>
        <p:spPr>
          <a:xfrm>
            <a:off x="1473190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8" name="Carré"/>
          <p:cNvSpPr/>
          <p:nvPr/>
        </p:nvSpPr>
        <p:spPr>
          <a:xfrm>
            <a:off x="1780593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79" name="Carré"/>
          <p:cNvSpPr/>
          <p:nvPr/>
        </p:nvSpPr>
        <p:spPr>
          <a:xfrm>
            <a:off x="2087994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0" name="Carré"/>
          <p:cNvSpPr/>
          <p:nvPr/>
        </p:nvSpPr>
        <p:spPr>
          <a:xfrm>
            <a:off x="2395396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1" name="Carré"/>
          <p:cNvSpPr/>
          <p:nvPr/>
        </p:nvSpPr>
        <p:spPr>
          <a:xfrm>
            <a:off x="2702798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2" name="Rectangle"/>
          <p:cNvSpPr/>
          <p:nvPr/>
        </p:nvSpPr>
        <p:spPr>
          <a:xfrm>
            <a:off x="550985" y="1592944"/>
            <a:ext cx="2459217" cy="18444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3" name="Figure"/>
          <p:cNvSpPr/>
          <p:nvPr/>
        </p:nvSpPr>
        <p:spPr>
          <a:xfrm>
            <a:off x="599647" y="2870817"/>
            <a:ext cx="210872" cy="210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4" name="Cercle"/>
          <p:cNvSpPr/>
          <p:nvPr/>
        </p:nvSpPr>
        <p:spPr>
          <a:xfrm>
            <a:off x="605640" y="1972423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5" name="Figure"/>
          <p:cNvSpPr/>
          <p:nvPr/>
        </p:nvSpPr>
        <p:spPr>
          <a:xfrm>
            <a:off x="1221168" y="2573484"/>
            <a:ext cx="210868" cy="21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6" name="Figure"/>
          <p:cNvSpPr/>
          <p:nvPr/>
        </p:nvSpPr>
        <p:spPr>
          <a:xfrm>
            <a:off x="1216221" y="3170933"/>
            <a:ext cx="210871" cy="21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7" name="Figure"/>
          <p:cNvSpPr/>
          <p:nvPr/>
        </p:nvSpPr>
        <p:spPr>
          <a:xfrm>
            <a:off x="1538546" y="1948214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8" name="Figure"/>
          <p:cNvSpPr/>
          <p:nvPr/>
        </p:nvSpPr>
        <p:spPr>
          <a:xfrm>
            <a:off x="2418046" y="2266712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89" name="Cercle"/>
          <p:cNvSpPr/>
          <p:nvPr/>
        </p:nvSpPr>
        <p:spPr>
          <a:xfrm>
            <a:off x="1226023" y="2263101"/>
            <a:ext cx="184450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0" name="Cercle"/>
          <p:cNvSpPr/>
          <p:nvPr/>
        </p:nvSpPr>
        <p:spPr>
          <a:xfrm>
            <a:off x="2146368" y="2883679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1" name="Cercle"/>
          <p:cNvSpPr/>
          <p:nvPr/>
        </p:nvSpPr>
        <p:spPr>
          <a:xfrm>
            <a:off x="1535742" y="3187787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2" name="Cercle"/>
          <p:cNvSpPr/>
          <p:nvPr/>
        </p:nvSpPr>
        <p:spPr>
          <a:xfrm>
            <a:off x="2770806" y="1654424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3" name="Cercle"/>
          <p:cNvSpPr/>
          <p:nvPr/>
        </p:nvSpPr>
        <p:spPr>
          <a:xfrm>
            <a:off x="2764277" y="2286579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4" name="Figure"/>
          <p:cNvSpPr/>
          <p:nvPr/>
        </p:nvSpPr>
        <p:spPr>
          <a:xfrm>
            <a:off x="1831343" y="2547759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5" name="Cercle"/>
          <p:cNvSpPr/>
          <p:nvPr/>
        </p:nvSpPr>
        <p:spPr>
          <a:xfrm>
            <a:off x="1222540" y="1659458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96" name="1"/>
          <p:cNvSpPr/>
          <p:nvPr/>
        </p:nvSpPr>
        <p:spPr>
          <a:xfrm>
            <a:off x="749800" y="3437354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97" name="2"/>
          <p:cNvSpPr/>
          <p:nvPr/>
        </p:nvSpPr>
        <p:spPr>
          <a:xfrm>
            <a:off x="1057202" y="3437354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798" name="3"/>
          <p:cNvSpPr/>
          <p:nvPr/>
        </p:nvSpPr>
        <p:spPr>
          <a:xfrm>
            <a:off x="1364603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799" name="4"/>
          <p:cNvSpPr/>
          <p:nvPr/>
        </p:nvSpPr>
        <p:spPr>
          <a:xfrm>
            <a:off x="1672002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00" name="5"/>
          <p:cNvSpPr/>
          <p:nvPr/>
        </p:nvSpPr>
        <p:spPr>
          <a:xfrm>
            <a:off x="1979403" y="343735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01" name="6"/>
          <p:cNvSpPr/>
          <p:nvPr/>
        </p:nvSpPr>
        <p:spPr>
          <a:xfrm>
            <a:off x="2286808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02" name="7"/>
          <p:cNvSpPr/>
          <p:nvPr/>
        </p:nvSpPr>
        <p:spPr>
          <a:xfrm>
            <a:off x="2594209" y="3437349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803" name="8"/>
          <p:cNvSpPr/>
          <p:nvPr/>
        </p:nvSpPr>
        <p:spPr>
          <a:xfrm>
            <a:off x="2901612" y="3437349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804" name="1"/>
          <p:cNvSpPr/>
          <p:nvPr/>
        </p:nvSpPr>
        <p:spPr>
          <a:xfrm>
            <a:off x="342056" y="3028187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05" name="2"/>
          <p:cNvSpPr/>
          <p:nvPr/>
        </p:nvSpPr>
        <p:spPr>
          <a:xfrm>
            <a:off x="342056" y="2721486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06" name="3"/>
          <p:cNvSpPr/>
          <p:nvPr/>
        </p:nvSpPr>
        <p:spPr>
          <a:xfrm>
            <a:off x="342056" y="2414789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07" name="4"/>
          <p:cNvSpPr/>
          <p:nvPr/>
        </p:nvSpPr>
        <p:spPr>
          <a:xfrm>
            <a:off x="342056" y="2108087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08" name="5"/>
          <p:cNvSpPr/>
          <p:nvPr/>
        </p:nvSpPr>
        <p:spPr>
          <a:xfrm>
            <a:off x="342056" y="180139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09" name="6"/>
          <p:cNvSpPr/>
          <p:nvPr/>
        </p:nvSpPr>
        <p:spPr>
          <a:xfrm>
            <a:off x="342056" y="149469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10" name="Ligne"/>
          <p:cNvSpPr/>
          <p:nvPr/>
        </p:nvSpPr>
        <p:spPr>
          <a:xfrm flipV="1">
            <a:off x="2702798" y="1596456"/>
            <a:ext cx="5" cy="1840897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1" name="Figure"/>
          <p:cNvSpPr/>
          <p:nvPr/>
        </p:nvSpPr>
        <p:spPr>
          <a:xfrm>
            <a:off x="2448785" y="3178218"/>
            <a:ext cx="210872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12" name="Figure"/>
          <p:cNvSpPr/>
          <p:nvPr/>
        </p:nvSpPr>
        <p:spPr>
          <a:xfrm>
            <a:off x="2149069" y="1657549"/>
            <a:ext cx="210872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13" name="x1"/>
          <p:cNvSpPr/>
          <p:nvPr/>
        </p:nvSpPr>
        <p:spPr>
          <a:xfrm>
            <a:off x="1659177" y="3595061"/>
            <a:ext cx="336308" cy="36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</a:p>
        </p:txBody>
      </p:sp>
      <p:sp>
        <p:nvSpPr>
          <p:cNvPr id="1814" name="x2"/>
          <p:cNvSpPr/>
          <p:nvPr/>
        </p:nvSpPr>
        <p:spPr>
          <a:xfrm rot="16200000">
            <a:off x="93128" y="2196238"/>
            <a:ext cx="336308" cy="365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</a:p>
        </p:txBody>
      </p:sp>
      <p:graphicFrame>
        <p:nvGraphicFramePr>
          <p:cNvPr id="1815" name="Tableau"/>
          <p:cNvGraphicFramePr/>
          <p:nvPr/>
        </p:nvGraphicFramePr>
        <p:xfrm>
          <a:off x="3193686" y="1592944"/>
          <a:ext cx="5740752" cy="44500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17594"/>
                <a:gridCol w="717594"/>
                <a:gridCol w="717594"/>
                <a:gridCol w="717594"/>
                <a:gridCol w="717594"/>
                <a:gridCol w="717594"/>
                <a:gridCol w="717594"/>
                <a:gridCol w="717594"/>
              </a:tblGrid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#O1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#X1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#O2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#X2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Gini1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Gini2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Gini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00517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1.00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1.00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1</a:t>
                      </a:r>
                      <a:r>
                        <a:t>&gt;7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0.00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2</a:t>
                      </a:r>
                      <a:r>
                        <a:t>&gt;1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2</a:t>
                      </a:r>
                      <a:r>
                        <a:t>&gt;2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0.50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2</a:t>
                      </a:r>
                      <a:r>
                        <a:t>&gt;3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0.88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2</a:t>
                      </a:r>
                      <a:r>
                        <a:t>&gt;4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0.48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0.96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6E8EB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defTabSz="914400">
                        <a:defRPr sz="1400">
                          <a:sym typeface="Calibri"/>
                        </a:defRPr>
                      </a:pPr>
                      <a:r>
                        <a:t>X</a:t>
                      </a:r>
                      <a:r>
                        <a:rPr baseline="-25000"/>
                        <a:t>2</a:t>
                      </a:r>
                      <a:r>
                        <a:t>&gt;5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7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0.49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0.44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sym typeface="Calibri"/>
                        </a:rPr>
                        <a:t>0.93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CACFD4"/>
                    </a:solidFill>
                  </a:tcPr>
                </a:tc>
              </a:tr>
            </a:tbl>
          </a:graphicData>
        </a:graphic>
      </p:graphicFrame>
      <p:sp>
        <p:nvSpPr>
          <p:cNvPr id="1816" name="Rectangle"/>
          <p:cNvSpPr/>
          <p:nvPr/>
        </p:nvSpPr>
        <p:spPr>
          <a:xfrm>
            <a:off x="3193683" y="3812344"/>
            <a:ext cx="5740758" cy="378074"/>
          </a:xfrm>
          <a:prstGeom prst="rect">
            <a:avLst/>
          </a:prstGeom>
          <a:ln w="25400">
            <a:solidFill>
              <a:srgbClr val="34B233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grpSp>
        <p:nvGrpSpPr>
          <p:cNvPr id="1819" name="Grouper"/>
          <p:cNvGrpSpPr/>
          <p:nvPr/>
        </p:nvGrpSpPr>
        <p:grpSpPr>
          <a:xfrm>
            <a:off x="926264" y="4452886"/>
            <a:ext cx="1569477" cy="871271"/>
            <a:chOff x="0" y="-1"/>
            <a:chExt cx="1569476" cy="871269"/>
          </a:xfrm>
        </p:grpSpPr>
        <p:sp>
          <p:nvSpPr>
            <p:cNvPr id="1817" name="Rectangle"/>
            <p:cNvSpPr/>
            <p:nvPr/>
          </p:nvSpPr>
          <p:spPr>
            <a:xfrm>
              <a:off x="-1" y="-1"/>
              <a:ext cx="1569477" cy="87127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818" name="Texte"/>
            <p:cNvSpPr/>
            <p:nvPr/>
          </p:nvSpPr>
          <p:spPr>
            <a:xfrm>
              <a:off x="-1" y="-2"/>
              <a:ext cx="1569477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sp>
        <p:nvSpPr>
          <p:cNvPr id="1820" name="Ligne"/>
          <p:cNvSpPr/>
          <p:nvPr/>
        </p:nvSpPr>
        <p:spPr>
          <a:xfrm flipV="1">
            <a:off x="864875" y="1579043"/>
            <a:ext cx="3" cy="1840897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1" name="Ligne"/>
          <p:cNvSpPr/>
          <p:nvPr/>
        </p:nvSpPr>
        <p:spPr>
          <a:xfrm flipV="1">
            <a:off x="1473190" y="1579389"/>
            <a:ext cx="5" cy="1840897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2" name="Rectangle"/>
          <p:cNvSpPr/>
          <p:nvPr/>
        </p:nvSpPr>
        <p:spPr>
          <a:xfrm>
            <a:off x="3193683" y="1972423"/>
            <a:ext cx="5794752" cy="4070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3" name="Rectangle"/>
          <p:cNvSpPr/>
          <p:nvPr/>
        </p:nvSpPr>
        <p:spPr>
          <a:xfrm>
            <a:off x="3193683" y="2325372"/>
            <a:ext cx="5794752" cy="38028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4" name="Rectangle"/>
          <p:cNvSpPr/>
          <p:nvPr/>
        </p:nvSpPr>
        <p:spPr>
          <a:xfrm>
            <a:off x="3193683" y="2721486"/>
            <a:ext cx="5794752" cy="34750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1" grpId="4"/>
      <p:bldP build="whole" bldLvl="1" animBg="1" rev="0" advAuto="0" spid="1816" grpId="8"/>
      <p:bldP build="whole" bldLvl="1" animBg="1" rev="0" advAuto="0" spid="1821" grpId="7"/>
      <p:bldP build="whole" bldLvl="1" animBg="1" rev="0" advAuto="0" spid="1824" grpId="6"/>
      <p:bldP build="whole" bldLvl="1" animBg="1" rev="0" advAuto="0" spid="1823" grpId="5"/>
      <p:bldP build="whole" bldLvl="1" animBg="1" rev="0" advAuto="0" spid="1820" grpId="1"/>
      <p:bldP build="whole" bldLvl="1" animBg="1" rev="0" advAuto="0" spid="1822" grpId="2"/>
      <p:bldP build="whole" bldLvl="1" animBg="1" rev="0" advAuto="0" spid="1820" grpId="3"/>
      <p:bldP build="whole" bldLvl="1" animBg="1" rev="0" advAuto="0" spid="1810" grpId="9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le 1"/>
          <p:cNvSpPr/>
          <p:nvPr>
            <p:ph type="title"/>
          </p:nvPr>
        </p:nvSpPr>
        <p:spPr>
          <a:xfrm>
            <a:off x="179512" y="41143"/>
            <a:ext cx="8964488" cy="756009"/>
          </a:xfrm>
          <a:prstGeom prst="rect">
            <a:avLst/>
          </a:prstGeom>
        </p:spPr>
        <p:txBody>
          <a:bodyPr/>
          <a:lstStyle/>
          <a:p>
            <a:pPr/>
            <a:r>
              <a:t>Example of machine learning capabilities</a:t>
            </a:r>
          </a:p>
        </p:txBody>
      </p:sp>
      <p:sp>
        <p:nvSpPr>
          <p:cNvPr id="507" name="Slide Number Placeholder 3"/>
          <p:cNvSpPr/>
          <p:nvPr>
            <p:ph type="sldNum" sz="quarter" idx="4294967295"/>
          </p:nvPr>
        </p:nvSpPr>
        <p:spPr>
          <a:xfrm>
            <a:off x="8811259" y="6573518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00" y="1892124"/>
            <a:ext cx="8782361" cy="359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Rectangle 6"/>
          <p:cNvSpPr/>
          <p:nvPr/>
        </p:nvSpPr>
        <p:spPr>
          <a:xfrm>
            <a:off x="426434" y="1430458"/>
            <a:ext cx="1899748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Classification</a:t>
            </a:r>
          </a:p>
        </p:txBody>
      </p:sp>
      <p:sp>
        <p:nvSpPr>
          <p:cNvPr id="510" name="Rectangle 7"/>
          <p:cNvSpPr/>
          <p:nvPr/>
        </p:nvSpPr>
        <p:spPr>
          <a:xfrm>
            <a:off x="4211959" y="1422493"/>
            <a:ext cx="1306817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Retrieval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Example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1827" name="Carré"/>
          <p:cNvSpPr/>
          <p:nvPr/>
        </p:nvSpPr>
        <p:spPr>
          <a:xfrm>
            <a:off x="550985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8" name="Carré"/>
          <p:cNvSpPr/>
          <p:nvPr/>
        </p:nvSpPr>
        <p:spPr>
          <a:xfrm>
            <a:off x="858388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29" name="Carré"/>
          <p:cNvSpPr/>
          <p:nvPr/>
        </p:nvSpPr>
        <p:spPr>
          <a:xfrm>
            <a:off x="1165789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0" name="Carré"/>
          <p:cNvSpPr/>
          <p:nvPr/>
        </p:nvSpPr>
        <p:spPr>
          <a:xfrm>
            <a:off x="1473190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1" name="Carré"/>
          <p:cNvSpPr/>
          <p:nvPr/>
        </p:nvSpPr>
        <p:spPr>
          <a:xfrm>
            <a:off x="1780593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2" name="Carré"/>
          <p:cNvSpPr/>
          <p:nvPr/>
        </p:nvSpPr>
        <p:spPr>
          <a:xfrm>
            <a:off x="2087994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3" name="Carré"/>
          <p:cNvSpPr/>
          <p:nvPr/>
        </p:nvSpPr>
        <p:spPr>
          <a:xfrm>
            <a:off x="2395396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4" name="Carré"/>
          <p:cNvSpPr/>
          <p:nvPr/>
        </p:nvSpPr>
        <p:spPr>
          <a:xfrm>
            <a:off x="2702798" y="3129951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5" name="Carré"/>
          <p:cNvSpPr/>
          <p:nvPr/>
        </p:nvSpPr>
        <p:spPr>
          <a:xfrm>
            <a:off x="550985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6" name="Carré"/>
          <p:cNvSpPr/>
          <p:nvPr/>
        </p:nvSpPr>
        <p:spPr>
          <a:xfrm>
            <a:off x="858388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7" name="Carré"/>
          <p:cNvSpPr/>
          <p:nvPr/>
        </p:nvSpPr>
        <p:spPr>
          <a:xfrm>
            <a:off x="1165789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8" name="Carré"/>
          <p:cNvSpPr/>
          <p:nvPr/>
        </p:nvSpPr>
        <p:spPr>
          <a:xfrm>
            <a:off x="1473190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39" name="Carré"/>
          <p:cNvSpPr/>
          <p:nvPr/>
        </p:nvSpPr>
        <p:spPr>
          <a:xfrm>
            <a:off x="1780593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0" name="Carré"/>
          <p:cNvSpPr/>
          <p:nvPr/>
        </p:nvSpPr>
        <p:spPr>
          <a:xfrm>
            <a:off x="2087994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1" name="Carré"/>
          <p:cNvSpPr/>
          <p:nvPr/>
        </p:nvSpPr>
        <p:spPr>
          <a:xfrm>
            <a:off x="2395396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2" name="Carré"/>
          <p:cNvSpPr/>
          <p:nvPr/>
        </p:nvSpPr>
        <p:spPr>
          <a:xfrm>
            <a:off x="2702798" y="2822550"/>
            <a:ext cx="307407" cy="307406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3" name="Carré"/>
          <p:cNvSpPr/>
          <p:nvPr/>
        </p:nvSpPr>
        <p:spPr>
          <a:xfrm>
            <a:off x="550985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4" name="Carré"/>
          <p:cNvSpPr/>
          <p:nvPr/>
        </p:nvSpPr>
        <p:spPr>
          <a:xfrm>
            <a:off x="858388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5" name="Carré"/>
          <p:cNvSpPr/>
          <p:nvPr/>
        </p:nvSpPr>
        <p:spPr>
          <a:xfrm>
            <a:off x="1165789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6" name="Carré"/>
          <p:cNvSpPr/>
          <p:nvPr/>
        </p:nvSpPr>
        <p:spPr>
          <a:xfrm>
            <a:off x="1473190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7" name="Carré"/>
          <p:cNvSpPr/>
          <p:nvPr/>
        </p:nvSpPr>
        <p:spPr>
          <a:xfrm>
            <a:off x="1780593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8" name="Carré"/>
          <p:cNvSpPr/>
          <p:nvPr/>
        </p:nvSpPr>
        <p:spPr>
          <a:xfrm>
            <a:off x="2087994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49" name="Carré"/>
          <p:cNvSpPr/>
          <p:nvPr/>
        </p:nvSpPr>
        <p:spPr>
          <a:xfrm>
            <a:off x="2395396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0" name="Carré"/>
          <p:cNvSpPr/>
          <p:nvPr/>
        </p:nvSpPr>
        <p:spPr>
          <a:xfrm>
            <a:off x="2702798" y="2515148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1" name="Carré"/>
          <p:cNvSpPr/>
          <p:nvPr/>
        </p:nvSpPr>
        <p:spPr>
          <a:xfrm>
            <a:off x="550985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2" name="Carré"/>
          <p:cNvSpPr/>
          <p:nvPr/>
        </p:nvSpPr>
        <p:spPr>
          <a:xfrm>
            <a:off x="858388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3" name="Carré"/>
          <p:cNvSpPr/>
          <p:nvPr/>
        </p:nvSpPr>
        <p:spPr>
          <a:xfrm>
            <a:off x="1165789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4" name="Carré"/>
          <p:cNvSpPr/>
          <p:nvPr/>
        </p:nvSpPr>
        <p:spPr>
          <a:xfrm>
            <a:off x="1473190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5" name="Carré"/>
          <p:cNvSpPr/>
          <p:nvPr/>
        </p:nvSpPr>
        <p:spPr>
          <a:xfrm>
            <a:off x="1780593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6" name="Carré"/>
          <p:cNvSpPr/>
          <p:nvPr/>
        </p:nvSpPr>
        <p:spPr>
          <a:xfrm>
            <a:off x="2087994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7" name="Carré"/>
          <p:cNvSpPr/>
          <p:nvPr/>
        </p:nvSpPr>
        <p:spPr>
          <a:xfrm>
            <a:off x="2395396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8" name="Carré"/>
          <p:cNvSpPr/>
          <p:nvPr/>
        </p:nvSpPr>
        <p:spPr>
          <a:xfrm>
            <a:off x="2702798" y="2207747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59" name="Carré"/>
          <p:cNvSpPr/>
          <p:nvPr/>
        </p:nvSpPr>
        <p:spPr>
          <a:xfrm>
            <a:off x="550985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0" name="Carré"/>
          <p:cNvSpPr/>
          <p:nvPr/>
        </p:nvSpPr>
        <p:spPr>
          <a:xfrm>
            <a:off x="858388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1" name="Carré"/>
          <p:cNvSpPr/>
          <p:nvPr/>
        </p:nvSpPr>
        <p:spPr>
          <a:xfrm>
            <a:off x="1165789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2" name="Carré"/>
          <p:cNvSpPr/>
          <p:nvPr/>
        </p:nvSpPr>
        <p:spPr>
          <a:xfrm>
            <a:off x="1473190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3" name="Carré"/>
          <p:cNvSpPr/>
          <p:nvPr/>
        </p:nvSpPr>
        <p:spPr>
          <a:xfrm>
            <a:off x="1780593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4" name="Carré"/>
          <p:cNvSpPr/>
          <p:nvPr/>
        </p:nvSpPr>
        <p:spPr>
          <a:xfrm>
            <a:off x="2087994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5" name="Carré"/>
          <p:cNvSpPr/>
          <p:nvPr/>
        </p:nvSpPr>
        <p:spPr>
          <a:xfrm>
            <a:off x="2395396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6" name="Carré"/>
          <p:cNvSpPr/>
          <p:nvPr/>
        </p:nvSpPr>
        <p:spPr>
          <a:xfrm>
            <a:off x="2702798" y="1900345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7" name="Carré"/>
          <p:cNvSpPr/>
          <p:nvPr/>
        </p:nvSpPr>
        <p:spPr>
          <a:xfrm>
            <a:off x="550985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8" name="Carré"/>
          <p:cNvSpPr/>
          <p:nvPr/>
        </p:nvSpPr>
        <p:spPr>
          <a:xfrm>
            <a:off x="858388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9" name="Carré"/>
          <p:cNvSpPr/>
          <p:nvPr/>
        </p:nvSpPr>
        <p:spPr>
          <a:xfrm>
            <a:off x="1165789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0" name="Carré"/>
          <p:cNvSpPr/>
          <p:nvPr/>
        </p:nvSpPr>
        <p:spPr>
          <a:xfrm>
            <a:off x="1473190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1" name="Carré"/>
          <p:cNvSpPr/>
          <p:nvPr/>
        </p:nvSpPr>
        <p:spPr>
          <a:xfrm>
            <a:off x="1780593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2" name="Carré"/>
          <p:cNvSpPr/>
          <p:nvPr/>
        </p:nvSpPr>
        <p:spPr>
          <a:xfrm>
            <a:off x="2087994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3" name="Carré"/>
          <p:cNvSpPr/>
          <p:nvPr/>
        </p:nvSpPr>
        <p:spPr>
          <a:xfrm>
            <a:off x="2395396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4" name="Carré"/>
          <p:cNvSpPr/>
          <p:nvPr/>
        </p:nvSpPr>
        <p:spPr>
          <a:xfrm>
            <a:off x="2702798" y="1592944"/>
            <a:ext cx="307407" cy="307407"/>
          </a:xfrm>
          <a:prstGeom prst="rect">
            <a:avLst/>
          </a:prstGeom>
          <a:ln w="25400">
            <a:solidFill>
              <a:srgbClr val="D5D2CA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5" name="Rectangle"/>
          <p:cNvSpPr/>
          <p:nvPr/>
        </p:nvSpPr>
        <p:spPr>
          <a:xfrm>
            <a:off x="550985" y="1592944"/>
            <a:ext cx="2459217" cy="184441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6" name="Figure"/>
          <p:cNvSpPr/>
          <p:nvPr/>
        </p:nvSpPr>
        <p:spPr>
          <a:xfrm>
            <a:off x="599647" y="2870817"/>
            <a:ext cx="210872" cy="210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7" name="Cercle"/>
          <p:cNvSpPr/>
          <p:nvPr/>
        </p:nvSpPr>
        <p:spPr>
          <a:xfrm>
            <a:off x="605640" y="1972423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8" name="Figure"/>
          <p:cNvSpPr/>
          <p:nvPr/>
        </p:nvSpPr>
        <p:spPr>
          <a:xfrm>
            <a:off x="1221168" y="2573484"/>
            <a:ext cx="210868" cy="21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79" name="Figure"/>
          <p:cNvSpPr/>
          <p:nvPr/>
        </p:nvSpPr>
        <p:spPr>
          <a:xfrm>
            <a:off x="1216221" y="3170933"/>
            <a:ext cx="210871" cy="21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0" name="Figure"/>
          <p:cNvSpPr/>
          <p:nvPr/>
        </p:nvSpPr>
        <p:spPr>
          <a:xfrm>
            <a:off x="1538546" y="1948214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1" name="Figure"/>
          <p:cNvSpPr/>
          <p:nvPr/>
        </p:nvSpPr>
        <p:spPr>
          <a:xfrm>
            <a:off x="2435630" y="2266712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2" name="Cercle"/>
          <p:cNvSpPr/>
          <p:nvPr/>
        </p:nvSpPr>
        <p:spPr>
          <a:xfrm>
            <a:off x="1226023" y="2263101"/>
            <a:ext cx="184450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3" name="Cercle"/>
          <p:cNvSpPr/>
          <p:nvPr/>
        </p:nvSpPr>
        <p:spPr>
          <a:xfrm>
            <a:off x="2146368" y="2883679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4" name="Cercle"/>
          <p:cNvSpPr/>
          <p:nvPr/>
        </p:nvSpPr>
        <p:spPr>
          <a:xfrm>
            <a:off x="1535742" y="3187787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5" name="Cercle"/>
          <p:cNvSpPr/>
          <p:nvPr/>
        </p:nvSpPr>
        <p:spPr>
          <a:xfrm>
            <a:off x="2770806" y="1654424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6" name="Cercle"/>
          <p:cNvSpPr/>
          <p:nvPr/>
        </p:nvSpPr>
        <p:spPr>
          <a:xfrm>
            <a:off x="2764277" y="2286579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7" name="Figure"/>
          <p:cNvSpPr/>
          <p:nvPr/>
        </p:nvSpPr>
        <p:spPr>
          <a:xfrm>
            <a:off x="1831343" y="2574132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8" name="Cercle"/>
          <p:cNvSpPr/>
          <p:nvPr/>
        </p:nvSpPr>
        <p:spPr>
          <a:xfrm>
            <a:off x="1222540" y="1659458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89" name="1"/>
          <p:cNvSpPr/>
          <p:nvPr/>
        </p:nvSpPr>
        <p:spPr>
          <a:xfrm>
            <a:off x="749800" y="3437354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90" name="2"/>
          <p:cNvSpPr/>
          <p:nvPr/>
        </p:nvSpPr>
        <p:spPr>
          <a:xfrm>
            <a:off x="1057202" y="3437354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91" name="3"/>
          <p:cNvSpPr/>
          <p:nvPr/>
        </p:nvSpPr>
        <p:spPr>
          <a:xfrm>
            <a:off x="1364603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92" name="4"/>
          <p:cNvSpPr/>
          <p:nvPr/>
        </p:nvSpPr>
        <p:spPr>
          <a:xfrm>
            <a:off x="1672002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93" name="5"/>
          <p:cNvSpPr/>
          <p:nvPr/>
        </p:nvSpPr>
        <p:spPr>
          <a:xfrm>
            <a:off x="1979403" y="343735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894" name="6"/>
          <p:cNvSpPr/>
          <p:nvPr/>
        </p:nvSpPr>
        <p:spPr>
          <a:xfrm>
            <a:off x="2286808" y="3437351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95" name="7"/>
          <p:cNvSpPr/>
          <p:nvPr/>
        </p:nvSpPr>
        <p:spPr>
          <a:xfrm>
            <a:off x="2594209" y="3437349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896" name="8"/>
          <p:cNvSpPr/>
          <p:nvPr/>
        </p:nvSpPr>
        <p:spPr>
          <a:xfrm>
            <a:off x="2901612" y="3437349"/>
            <a:ext cx="217172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897" name="1"/>
          <p:cNvSpPr/>
          <p:nvPr/>
        </p:nvSpPr>
        <p:spPr>
          <a:xfrm>
            <a:off x="342056" y="3028187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98" name="2"/>
          <p:cNvSpPr/>
          <p:nvPr/>
        </p:nvSpPr>
        <p:spPr>
          <a:xfrm>
            <a:off x="342056" y="2721486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99" name="3"/>
          <p:cNvSpPr/>
          <p:nvPr/>
        </p:nvSpPr>
        <p:spPr>
          <a:xfrm>
            <a:off x="342056" y="2414789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00" name="4"/>
          <p:cNvSpPr/>
          <p:nvPr/>
        </p:nvSpPr>
        <p:spPr>
          <a:xfrm>
            <a:off x="342056" y="2108087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901" name="5"/>
          <p:cNvSpPr/>
          <p:nvPr/>
        </p:nvSpPr>
        <p:spPr>
          <a:xfrm>
            <a:off x="342056" y="180139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902" name="6"/>
          <p:cNvSpPr/>
          <p:nvPr/>
        </p:nvSpPr>
        <p:spPr>
          <a:xfrm>
            <a:off x="342056" y="1494691"/>
            <a:ext cx="217171" cy="311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903" name="Ligne"/>
          <p:cNvSpPr/>
          <p:nvPr/>
        </p:nvSpPr>
        <p:spPr>
          <a:xfrm flipV="1">
            <a:off x="2702798" y="1596456"/>
            <a:ext cx="5" cy="1840897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04" name="Figure"/>
          <p:cNvSpPr/>
          <p:nvPr/>
        </p:nvSpPr>
        <p:spPr>
          <a:xfrm>
            <a:off x="2448785" y="3178218"/>
            <a:ext cx="210872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05" name="Figure"/>
          <p:cNvSpPr/>
          <p:nvPr/>
        </p:nvSpPr>
        <p:spPr>
          <a:xfrm>
            <a:off x="2149069" y="1657549"/>
            <a:ext cx="210872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06" name="x1"/>
          <p:cNvSpPr/>
          <p:nvPr/>
        </p:nvSpPr>
        <p:spPr>
          <a:xfrm>
            <a:off x="1659177" y="3595061"/>
            <a:ext cx="336308" cy="36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</a:p>
        </p:txBody>
      </p:sp>
      <p:sp>
        <p:nvSpPr>
          <p:cNvPr id="1907" name="x2"/>
          <p:cNvSpPr/>
          <p:nvPr/>
        </p:nvSpPr>
        <p:spPr>
          <a:xfrm rot="16200000">
            <a:off x="93128" y="2196238"/>
            <a:ext cx="336308" cy="365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</a:p>
        </p:txBody>
      </p:sp>
      <p:sp>
        <p:nvSpPr>
          <p:cNvPr id="1908" name="x1&gt;7"/>
          <p:cNvSpPr/>
          <p:nvPr/>
        </p:nvSpPr>
        <p:spPr>
          <a:xfrm>
            <a:off x="7148183" y="1547113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&gt;7</a:t>
            </a:r>
          </a:p>
        </p:txBody>
      </p:sp>
      <p:sp>
        <p:nvSpPr>
          <p:cNvPr id="1909" name="x1&gt;6"/>
          <p:cNvSpPr/>
          <p:nvPr/>
        </p:nvSpPr>
        <p:spPr>
          <a:xfrm>
            <a:off x="6087245" y="2078857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&gt;6</a:t>
            </a:r>
          </a:p>
        </p:txBody>
      </p:sp>
      <p:sp>
        <p:nvSpPr>
          <p:cNvPr id="1910" name="Figure"/>
          <p:cNvSpPr/>
          <p:nvPr/>
        </p:nvSpPr>
        <p:spPr>
          <a:xfrm>
            <a:off x="6571501" y="2690109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11" name="Cercle"/>
          <p:cNvSpPr/>
          <p:nvPr/>
        </p:nvSpPr>
        <p:spPr>
          <a:xfrm>
            <a:off x="7751095" y="2084109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12" name="Ligne"/>
          <p:cNvSpPr/>
          <p:nvPr/>
        </p:nvSpPr>
        <p:spPr>
          <a:xfrm flipV="1">
            <a:off x="2408202" y="1579043"/>
            <a:ext cx="5" cy="1840897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3" name="x2&gt;3"/>
          <p:cNvSpPr/>
          <p:nvPr/>
        </p:nvSpPr>
        <p:spPr>
          <a:xfrm>
            <a:off x="5102421" y="2681508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  <a:r>
              <a:t>&gt;3</a:t>
            </a:r>
          </a:p>
        </p:txBody>
      </p:sp>
      <p:sp>
        <p:nvSpPr>
          <p:cNvPr id="1914" name="x1&gt;3"/>
          <p:cNvSpPr/>
          <p:nvPr/>
        </p:nvSpPr>
        <p:spPr>
          <a:xfrm>
            <a:off x="4217327" y="3555462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&gt;3</a:t>
            </a:r>
          </a:p>
        </p:txBody>
      </p:sp>
      <p:sp>
        <p:nvSpPr>
          <p:cNvPr id="1915" name="x1&gt;3"/>
          <p:cNvSpPr/>
          <p:nvPr/>
        </p:nvSpPr>
        <p:spPr>
          <a:xfrm>
            <a:off x="6480945" y="3593562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1</a:t>
            </a:r>
            <a:r>
              <a:t>&gt;3</a:t>
            </a:r>
          </a:p>
        </p:txBody>
      </p:sp>
      <p:sp>
        <p:nvSpPr>
          <p:cNvPr id="1916" name="Ligne"/>
          <p:cNvSpPr/>
          <p:nvPr/>
        </p:nvSpPr>
        <p:spPr>
          <a:xfrm>
            <a:off x="550985" y="2515146"/>
            <a:ext cx="1857221" cy="10075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7" name="Ligne"/>
          <p:cNvSpPr/>
          <p:nvPr/>
        </p:nvSpPr>
        <p:spPr>
          <a:xfrm flipV="1">
            <a:off x="1473190" y="2549768"/>
            <a:ext cx="3918" cy="887585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8" name="Figure"/>
          <p:cNvSpPr/>
          <p:nvPr/>
        </p:nvSpPr>
        <p:spPr>
          <a:xfrm>
            <a:off x="3929867" y="4143769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19" name="x2&gt;2"/>
          <p:cNvSpPr/>
          <p:nvPr/>
        </p:nvSpPr>
        <p:spPr>
          <a:xfrm>
            <a:off x="4773712" y="4149471"/>
            <a:ext cx="568654" cy="370830"/>
          </a:xfrm>
          <a:prstGeom prst="rect">
            <a:avLst/>
          </a:prstGeom>
          <a:solidFill>
            <a:srgbClr val="FFFFFF"/>
          </a:solidFill>
          <a:ln w="25400">
            <a:solidFill>
              <a:srgbClr val="34B23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lnSpc>
                <a:spcPts val="1800"/>
              </a:lnSpc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x</a:t>
            </a:r>
            <a:r>
              <a:rPr baseline="-25000"/>
              <a:t>2</a:t>
            </a:r>
            <a:r>
              <a:t>&gt;2</a:t>
            </a:r>
          </a:p>
        </p:txBody>
      </p:sp>
      <p:sp>
        <p:nvSpPr>
          <p:cNvPr id="1920" name="Ligne"/>
          <p:cNvSpPr/>
          <p:nvPr/>
        </p:nvSpPr>
        <p:spPr>
          <a:xfrm flipV="1">
            <a:off x="1492611" y="2820790"/>
            <a:ext cx="902789" cy="5055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1" name="Cercle"/>
          <p:cNvSpPr/>
          <p:nvPr/>
        </p:nvSpPr>
        <p:spPr>
          <a:xfrm>
            <a:off x="4620202" y="4736038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22" name="Figure"/>
          <p:cNvSpPr/>
          <p:nvPr/>
        </p:nvSpPr>
        <p:spPr>
          <a:xfrm>
            <a:off x="5257970" y="4721011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23" name="Ligne"/>
          <p:cNvSpPr/>
          <p:nvPr/>
        </p:nvSpPr>
        <p:spPr>
          <a:xfrm flipV="1">
            <a:off x="1476930" y="1611907"/>
            <a:ext cx="3918" cy="887585"/>
          </a:xfrm>
          <a:prstGeom prst="line">
            <a:avLst/>
          </a:prstGeom>
          <a:ln w="57150">
            <a:solidFill>
              <a:srgbClr val="FF79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4" name="Cercle"/>
          <p:cNvSpPr/>
          <p:nvPr/>
        </p:nvSpPr>
        <p:spPr>
          <a:xfrm>
            <a:off x="6365790" y="4233943"/>
            <a:ext cx="274329" cy="274329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925" name="Figure"/>
          <p:cNvSpPr/>
          <p:nvPr/>
        </p:nvSpPr>
        <p:spPr>
          <a:xfrm>
            <a:off x="7003553" y="4218914"/>
            <a:ext cx="313627" cy="3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cxnSp>
        <p:nvCxnSpPr>
          <p:cNvPr id="1926" name="Ligne de connexion"/>
          <p:cNvCxnSpPr>
            <a:stCxn id="1908" idx="0"/>
            <a:endCxn id="1909" idx="0"/>
          </p:cNvCxnSpPr>
          <p:nvPr/>
        </p:nvCxnSpPr>
        <p:spPr>
          <a:xfrm rot="5400000">
            <a:off x="6635750" y="1466850"/>
            <a:ext cx="533400" cy="1054100"/>
          </a:xfrm>
          <a:prstGeom prst="bentConnector4">
            <a:avLst>
              <a:gd name="adj1" fmla="val -83333"/>
              <a:gd name="adj2" fmla="val 46987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27" name="Ligne de connexion"/>
          <p:cNvCxnSpPr>
            <a:stCxn id="1908" idx="0"/>
            <a:endCxn id="1911" idx="0"/>
          </p:cNvCxnSpPr>
          <p:nvPr/>
        </p:nvCxnSpPr>
        <p:spPr>
          <a:xfrm>
            <a:off x="7432509" y="1732527"/>
            <a:ext cx="455751" cy="488747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28" name="Ligne de connexion"/>
          <p:cNvCxnSpPr>
            <a:stCxn id="1909" idx="0"/>
            <a:endCxn id="1913" idx="0"/>
          </p:cNvCxnSpPr>
          <p:nvPr/>
        </p:nvCxnSpPr>
        <p:spPr>
          <a:xfrm flipH="1">
            <a:off x="5384800" y="2260600"/>
            <a:ext cx="990600" cy="609600"/>
          </a:xfrm>
          <a:prstGeom prst="bentConnector5">
            <a:avLst>
              <a:gd name="adj1" fmla="val 56410"/>
              <a:gd name="adj2" fmla="val 43750"/>
              <a:gd name="adj3" fmla="val 43589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29" name="Ligne de connexion"/>
          <p:cNvCxnSpPr>
            <a:stCxn id="1913" idx="0"/>
            <a:endCxn id="1914" idx="0"/>
          </p:cNvCxnSpPr>
          <p:nvPr/>
        </p:nvCxnSpPr>
        <p:spPr>
          <a:xfrm flipH="1">
            <a:off x="4495800" y="2870200"/>
            <a:ext cx="889000" cy="876300"/>
          </a:xfrm>
          <a:prstGeom prst="bentConnector3">
            <a:avLst>
              <a:gd name="adj1" fmla="val -62857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0" name="Ligne de connexion"/>
          <p:cNvCxnSpPr>
            <a:stCxn id="1913" idx="0"/>
            <a:endCxn id="1915" idx="0"/>
          </p:cNvCxnSpPr>
          <p:nvPr/>
        </p:nvCxnSpPr>
        <p:spPr>
          <a:xfrm>
            <a:off x="5384800" y="2870200"/>
            <a:ext cx="1384300" cy="914400"/>
          </a:xfrm>
          <a:prstGeom prst="bentConnector4">
            <a:avLst>
              <a:gd name="adj1" fmla="val -39449"/>
              <a:gd name="adj2" fmla="val 43055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1" name="Ligne de connexion"/>
          <p:cNvCxnSpPr>
            <a:stCxn id="1914" idx="0"/>
            <a:endCxn id="1919" idx="0"/>
          </p:cNvCxnSpPr>
          <p:nvPr/>
        </p:nvCxnSpPr>
        <p:spPr>
          <a:xfrm>
            <a:off x="4495800" y="3746500"/>
            <a:ext cx="558800" cy="584200"/>
          </a:xfrm>
          <a:prstGeom prst="bentConnector5">
            <a:avLst>
              <a:gd name="adj1" fmla="val 100000"/>
              <a:gd name="adj2" fmla="val 43478"/>
              <a:gd name="adj3" fmla="val 2272"/>
            </a:avLst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2" name="Ligne de connexion"/>
          <p:cNvCxnSpPr>
            <a:stCxn id="1909" idx="0"/>
            <a:endCxn id="1910" idx="0"/>
          </p:cNvCxnSpPr>
          <p:nvPr/>
        </p:nvCxnSpPr>
        <p:spPr>
          <a:xfrm>
            <a:off x="6371571" y="2264271"/>
            <a:ext cx="356744" cy="582652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3" name="Ligne de connexion"/>
          <p:cNvCxnSpPr>
            <a:stCxn id="1914" idx="0"/>
            <a:endCxn id="1918" idx="0"/>
          </p:cNvCxnSpPr>
          <p:nvPr/>
        </p:nvCxnSpPr>
        <p:spPr>
          <a:xfrm flipH="1">
            <a:off x="4086680" y="3740876"/>
            <a:ext cx="414974" cy="559707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4" name="Ligne de connexion"/>
          <p:cNvCxnSpPr>
            <a:stCxn id="1919" idx="0"/>
            <a:endCxn id="1921" idx="0"/>
          </p:cNvCxnSpPr>
          <p:nvPr/>
        </p:nvCxnSpPr>
        <p:spPr>
          <a:xfrm flipH="1">
            <a:off x="4757366" y="4334885"/>
            <a:ext cx="300673" cy="538318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5" name="Ligne de connexion"/>
          <p:cNvCxnSpPr>
            <a:stCxn id="1919" idx="0"/>
            <a:endCxn id="1922" idx="0"/>
          </p:cNvCxnSpPr>
          <p:nvPr/>
        </p:nvCxnSpPr>
        <p:spPr>
          <a:xfrm>
            <a:off x="5058038" y="4334885"/>
            <a:ext cx="356746" cy="542940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6" name="Ligne de connexion"/>
          <p:cNvCxnSpPr>
            <a:stCxn id="1915" idx="0"/>
            <a:endCxn id="1924" idx="0"/>
          </p:cNvCxnSpPr>
          <p:nvPr/>
        </p:nvCxnSpPr>
        <p:spPr>
          <a:xfrm flipH="1">
            <a:off x="6502954" y="3778976"/>
            <a:ext cx="262318" cy="592132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  <p:cxnSp>
        <p:nvCxnSpPr>
          <p:cNvPr id="1937" name="Ligne de connexion"/>
          <p:cNvCxnSpPr>
            <a:stCxn id="1915" idx="0"/>
            <a:endCxn id="1925" idx="0"/>
          </p:cNvCxnSpPr>
          <p:nvPr/>
        </p:nvCxnSpPr>
        <p:spPr>
          <a:xfrm>
            <a:off x="6765271" y="3778976"/>
            <a:ext cx="395096" cy="596752"/>
          </a:xfrm>
          <a:prstGeom prst="straightConnector1">
            <a:avLst/>
          </a:prstGeom>
          <a:ln w="15875">
            <a:solidFill>
              <a:srgbClr val="005172"/>
            </a:solidFill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9" grpId="13"/>
      <p:bldP build="whole" bldLvl="1" animBg="1" rev="0" advAuto="0" spid="1909" grpId="6"/>
      <p:bldP build="whole" bldLvl="1" animBg="1" rev="0" advAuto="0" spid="1926" grpId="5"/>
      <p:bldP build="whole" bldLvl="1" animBg="1" rev="0" advAuto="0" spid="1934" grpId="21"/>
      <p:bldP build="whole" bldLvl="1" animBg="1" rev="0" advAuto="0" spid="1936" grpId="28"/>
      <p:bldP build="whole" bldLvl="1" animBg="1" rev="0" advAuto="0" spid="1924" grpId="29"/>
      <p:bldP build="whole" bldLvl="1" animBg="1" rev="0" advAuto="0" spid="1916" grpId="12"/>
      <p:bldP build="whole" bldLvl="1" animBg="1" rev="0" advAuto="0" spid="1917" grpId="15"/>
      <p:bldP build="whole" bldLvl="1" animBg="1" rev="0" advAuto="0" spid="1932" grpId="8"/>
      <p:bldP build="whole" bldLvl="1" animBg="1" rev="0" advAuto="0" spid="1911" grpId="4"/>
      <p:bldP build="whole" bldLvl="1" animBg="1" rev="0" advAuto="0" spid="1930" grpId="25"/>
      <p:bldP build="whole" bldLvl="1" animBg="1" rev="0" advAuto="0" spid="1908" grpId="1"/>
      <p:bldP build="whole" bldLvl="1" animBg="1" rev="0" advAuto="0" spid="1915" grpId="26"/>
      <p:bldP build="whole" bldLvl="1" animBg="1" rev="0" advAuto="0" spid="1913" grpId="11"/>
      <p:bldP build="whole" bldLvl="1" animBg="1" rev="0" advAuto="0" spid="1903" grpId="2"/>
      <p:bldP build="whole" bldLvl="1" animBg="1" rev="0" advAuto="0" spid="1927" grpId="3"/>
      <p:bldP build="whole" bldLvl="1" animBg="1" rev="0" advAuto="0" spid="1923" grpId="27"/>
      <p:bldP build="whole" bldLvl="1" animBg="1" rev="0" advAuto="0" spid="1910" grpId="9"/>
      <p:bldP build="whole" bldLvl="1" animBg="1" rev="0" advAuto="0" spid="1918" grpId="17"/>
      <p:bldP build="whole" bldLvl="1" animBg="1" rev="0" advAuto="0" spid="1921" grpId="22"/>
      <p:bldP build="whole" bldLvl="1" animBg="1" rev="0" advAuto="0" spid="1914" grpId="14"/>
      <p:bldP build="whole" bldLvl="1" animBg="1" rev="0" advAuto="0" spid="1919" grpId="19"/>
      <p:bldP build="whole" bldLvl="1" animBg="1" rev="0" advAuto="0" spid="1928" grpId="10"/>
      <p:bldP build="whole" bldLvl="1" animBg="1" rev="0" advAuto="0" spid="1931" grpId="18"/>
      <p:bldP build="whole" bldLvl="1" animBg="1" rev="0" advAuto="0" spid="1935" grpId="23"/>
      <p:bldP build="whole" bldLvl="1" animBg="1" rev="0" advAuto="0" spid="1920" grpId="20"/>
      <p:bldP build="whole" bldLvl="1" animBg="1" rev="0" advAuto="0" spid="1933" grpId="16"/>
      <p:bldP build="whole" bldLvl="1" animBg="1" rev="0" advAuto="0" spid="1937" grpId="30"/>
      <p:bldP build="whole" bldLvl="1" animBg="1" rev="0" advAuto="0" spid="1925" grpId="31"/>
      <p:bldP build="whole" bldLvl="1" animBg="1" rev="0" advAuto="0" spid="1912" grpId="7"/>
      <p:bldP build="whole" bldLvl="1" animBg="1" rev="0" advAuto="0" spid="1922" grpId="24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Pros and cons of decision trees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Pros and cons of decision trees</a:t>
            </a:r>
          </a:p>
        </p:txBody>
      </p:sp>
      <p:sp>
        <p:nvSpPr>
          <p:cNvPr id="1940" name="Advantages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/>
          <a:p>
            <a:pPr marL="249887" indent="-249887" defTabSz="905255">
              <a:lnSpc>
                <a:spcPts val="2400"/>
              </a:lnSpc>
              <a:spcBef>
                <a:spcPts val="1100"/>
              </a:spcBef>
              <a:buClr>
                <a:srgbClr val="34B233"/>
              </a:buClr>
              <a:buSzPct val="140000"/>
              <a:buChar char="▪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Advantages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Simple to interpret, white-box method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Can handle numerical and categorical data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Little data preparation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Fast</a:t>
            </a:r>
          </a:p>
          <a:p>
            <a:pPr marL="249887" indent="-249887" defTabSz="905255">
              <a:lnSpc>
                <a:spcPts val="2400"/>
              </a:lnSpc>
              <a:spcBef>
                <a:spcPts val="1100"/>
              </a:spcBef>
              <a:buClr>
                <a:srgbClr val="34B233"/>
              </a:buClr>
              <a:buSzPct val="140000"/>
              <a:buChar char="▪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Disadvantages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Susceptible to noise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Greedy algorithm is locally optimal</a:t>
            </a:r>
          </a:p>
          <a:p>
            <a:pPr lvl="1" marL="972834" indent="-282892" defTabSz="905255">
              <a:lnSpc>
                <a:spcPts val="2400"/>
              </a:lnSpc>
              <a:spcBef>
                <a:spcPts val="900"/>
              </a:spcBef>
              <a:buClr>
                <a:srgbClr val="34B233"/>
              </a:buClr>
              <a:buSzPct val="115000"/>
              <a:buFont typeface="Verdana"/>
              <a:buChar char="●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Chance of overfitting</a:t>
            </a:r>
          </a:p>
          <a:p>
            <a:pPr marL="249887" indent="-249887" defTabSz="905255">
              <a:lnSpc>
                <a:spcPts val="2400"/>
              </a:lnSpc>
              <a:spcBef>
                <a:spcPts val="1100"/>
              </a:spcBef>
              <a:buClr>
                <a:srgbClr val="34B233"/>
              </a:buClr>
              <a:buSzPct val="140000"/>
              <a:buChar char="▪"/>
              <a:defRPr sz="21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Random forest targets these disadvantages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40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Random Forest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Random Forest</a:t>
            </a:r>
          </a:p>
        </p:txBody>
      </p:sp>
      <p:sp>
        <p:nvSpPr>
          <p:cNvPr id="1943" name="Random forest is a collection of decision trees…"/>
          <p:cNvSpPr/>
          <p:nvPr>
            <p:ph type="body" idx="1"/>
          </p:nvPr>
        </p:nvSpPr>
        <p:spPr>
          <a:xfrm>
            <a:off x="421200" y="1495425"/>
            <a:ext cx="8521188" cy="4429424"/>
          </a:xfrm>
          <a:prstGeom prst="rect">
            <a:avLst/>
          </a:prstGeom>
        </p:spPr>
        <p:txBody>
          <a:bodyPr/>
          <a:lstStyle/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Random forest is a </a:t>
            </a:r>
            <a:r>
              <a:rPr>
                <a:solidFill>
                  <a:srgbClr val="FF7900"/>
                </a:solidFill>
              </a:rPr>
              <a:t>collection</a:t>
            </a:r>
            <a:r>
              <a:t> of decision trees</a:t>
            </a:r>
          </a:p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Each tree is trained on a </a:t>
            </a:r>
            <a:r>
              <a:rPr>
                <a:solidFill>
                  <a:srgbClr val="FF7900"/>
                </a:solidFill>
              </a:rPr>
              <a:t>bootstrap sample </a:t>
            </a:r>
            <a:r>
              <a:t>of the training data (random sampling with replacement)</a:t>
            </a:r>
          </a:p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Each node considers a </a:t>
            </a:r>
            <a:r>
              <a:rPr>
                <a:solidFill>
                  <a:srgbClr val="FF7900"/>
                </a:solidFill>
              </a:rPr>
              <a:t>random subset </a:t>
            </a:r>
            <a:r>
              <a:t>of dimensions</a:t>
            </a:r>
          </a:p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As a consequence, each DT is different</a:t>
            </a:r>
          </a:p>
          <a:p>
            <a:pPr marL="252413" indent="-252413">
              <a:lnSpc>
                <a:spcPts val="2500"/>
              </a:lnSpc>
              <a:spcBef>
                <a:spcPts val="1200"/>
              </a:spcBef>
              <a:buClr>
                <a:srgbClr val="34B233"/>
              </a:buClr>
              <a:buSzPct val="140000"/>
              <a:buChar char="▪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At runtime:</a:t>
            </a:r>
          </a:p>
          <a:p>
            <a:pPr lvl="1" marL="982662" indent="-285750">
              <a:lnSpc>
                <a:spcPts val="25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The new observation is </a:t>
            </a:r>
            <a:r>
              <a:rPr>
                <a:solidFill>
                  <a:srgbClr val="FF7900"/>
                </a:solidFill>
              </a:rPr>
              <a:t>classified by all N trees</a:t>
            </a:r>
            <a:endParaRPr>
              <a:solidFill>
                <a:srgbClr val="FF7900"/>
              </a:solidFill>
            </a:endParaRPr>
          </a:p>
          <a:p>
            <a:pPr lvl="1" marL="982662" indent="-285750">
              <a:lnSpc>
                <a:spcPts val="25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 sz="2200">
                <a:solidFill>
                  <a:srgbClr val="FF79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Majority vote</a:t>
            </a:r>
          </a:p>
          <a:p>
            <a:pPr lvl="1" marL="982662" indent="-285750">
              <a:lnSpc>
                <a:spcPts val="2500"/>
              </a:lnSpc>
              <a:spcBef>
                <a:spcPts val="1000"/>
              </a:spcBef>
              <a:buClr>
                <a:srgbClr val="34B233"/>
              </a:buClr>
              <a:buSzPct val="115000"/>
              <a:buFont typeface="Verdana"/>
              <a:buChar char="●"/>
              <a:defRPr sz="22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Additionally provides </a:t>
            </a:r>
            <a:r>
              <a:rPr>
                <a:solidFill>
                  <a:srgbClr val="FF7900"/>
                </a:solidFill>
              </a:rPr>
              <a:t>uncertainty</a:t>
            </a:r>
            <a:r>
              <a:t>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Classification using random forest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Classification using random forest</a:t>
            </a:r>
          </a:p>
        </p:txBody>
      </p:sp>
      <p:sp>
        <p:nvSpPr>
          <p:cNvPr id="1946" name="Corps"/>
          <p:cNvSpPr/>
          <p:nvPr>
            <p:ph type="body" idx="1"/>
          </p:nvPr>
        </p:nvSpPr>
        <p:spPr>
          <a:xfrm>
            <a:off x="457200" y="1775193"/>
            <a:ext cx="8229600" cy="462561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968" name="Grouper"/>
          <p:cNvGrpSpPr/>
          <p:nvPr/>
        </p:nvGrpSpPr>
        <p:grpSpPr>
          <a:xfrm>
            <a:off x="750466" y="2259617"/>
            <a:ext cx="1473664" cy="1573406"/>
            <a:chOff x="-1" y="-1"/>
            <a:chExt cx="1473662" cy="1573405"/>
          </a:xfrm>
        </p:grpSpPr>
        <p:sp>
          <p:nvSpPr>
            <p:cNvPr id="1947" name="Rectangle aux angles arrondis"/>
            <p:cNvSpPr/>
            <p:nvPr/>
          </p:nvSpPr>
          <p:spPr>
            <a:xfrm>
              <a:off x="530357" y="-2"/>
              <a:ext cx="204389" cy="2792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48" name="Rectangle aux angles arrondis"/>
            <p:cNvSpPr/>
            <p:nvPr/>
          </p:nvSpPr>
          <p:spPr>
            <a:xfrm>
              <a:off x="69722" y="521368"/>
              <a:ext cx="204388" cy="2792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49" name="Figure"/>
            <p:cNvSpPr/>
            <p:nvPr/>
          </p:nvSpPr>
          <p:spPr>
            <a:xfrm>
              <a:off x="-2" y="940321"/>
              <a:ext cx="139452" cy="15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0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10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0" name="Ovale"/>
            <p:cNvSpPr/>
            <p:nvPr/>
          </p:nvSpPr>
          <p:spPr>
            <a:xfrm>
              <a:off x="295544" y="945104"/>
              <a:ext cx="119079" cy="147513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1" name="Rectangle aux angles arrondis"/>
            <p:cNvSpPr/>
            <p:nvPr/>
          </p:nvSpPr>
          <p:spPr>
            <a:xfrm>
              <a:off x="846224" y="520803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2" name="Rectangle aux angles arrondis"/>
            <p:cNvSpPr/>
            <p:nvPr/>
          </p:nvSpPr>
          <p:spPr>
            <a:xfrm>
              <a:off x="569337" y="1012877"/>
              <a:ext cx="204390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3" name="Figure"/>
            <p:cNvSpPr/>
            <p:nvPr/>
          </p:nvSpPr>
          <p:spPr>
            <a:xfrm>
              <a:off x="799403" y="1416328"/>
              <a:ext cx="139449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4" name="Ovale"/>
            <p:cNvSpPr/>
            <p:nvPr/>
          </p:nvSpPr>
          <p:spPr>
            <a:xfrm>
              <a:off x="509802" y="1414584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5" name="Rectangle aux angles arrondis"/>
            <p:cNvSpPr/>
            <p:nvPr/>
          </p:nvSpPr>
          <p:spPr>
            <a:xfrm>
              <a:off x="1115041" y="1012876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6" name="Ovale"/>
            <p:cNvSpPr/>
            <p:nvPr/>
          </p:nvSpPr>
          <p:spPr>
            <a:xfrm>
              <a:off x="1354583" y="1423343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7" name="Figure"/>
            <p:cNvSpPr/>
            <p:nvPr/>
          </p:nvSpPr>
          <p:spPr>
            <a:xfrm>
              <a:off x="1039160" y="1414925"/>
              <a:ext cx="139448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8" name="Ligne"/>
            <p:cNvSpPr/>
            <p:nvPr/>
          </p:nvSpPr>
          <p:spPr>
            <a:xfrm rot="5400000">
              <a:off x="281154" y="169972"/>
              <a:ext cx="242160" cy="46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59" name="Ligne"/>
            <p:cNvSpPr/>
            <p:nvPr/>
          </p:nvSpPr>
          <p:spPr>
            <a:xfrm flipH="1" rot="16200000">
              <a:off x="669686" y="242073"/>
              <a:ext cx="241597" cy="31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60" name="Ligne"/>
            <p:cNvSpPr/>
            <p:nvPr/>
          </p:nvSpPr>
          <p:spPr>
            <a:xfrm rot="5400000">
              <a:off x="703541" y="768002"/>
              <a:ext cx="212868" cy="276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61" name="Ligne"/>
            <p:cNvSpPr/>
            <p:nvPr/>
          </p:nvSpPr>
          <p:spPr>
            <a:xfrm flipH="1" rot="16200000">
              <a:off x="976394" y="772035"/>
              <a:ext cx="212866" cy="268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62" name="Ligne"/>
            <p:cNvSpPr/>
            <p:nvPr/>
          </p:nvSpPr>
          <p:spPr>
            <a:xfrm flipH="1">
              <a:off x="121285" y="800581"/>
              <a:ext cx="50634" cy="1544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3" name="Ligne"/>
            <p:cNvSpPr/>
            <p:nvPr/>
          </p:nvSpPr>
          <p:spPr>
            <a:xfrm>
              <a:off x="171914" y="800581"/>
              <a:ext cx="141072" cy="166130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4" name="Ligne"/>
            <p:cNvSpPr/>
            <p:nvPr/>
          </p:nvSpPr>
          <p:spPr>
            <a:xfrm flipH="1">
              <a:off x="611436" y="1292088"/>
              <a:ext cx="60099" cy="1441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5" name="Ligne"/>
            <p:cNvSpPr/>
            <p:nvPr/>
          </p:nvSpPr>
          <p:spPr>
            <a:xfrm>
              <a:off x="671530" y="1292088"/>
              <a:ext cx="146036" cy="138904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6" name="Ligne"/>
            <p:cNvSpPr/>
            <p:nvPr/>
          </p:nvSpPr>
          <p:spPr>
            <a:xfrm flipH="1">
              <a:off x="1160445" y="1292088"/>
              <a:ext cx="56793" cy="137501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67" name="Ligne"/>
            <p:cNvSpPr/>
            <p:nvPr/>
          </p:nvSpPr>
          <p:spPr>
            <a:xfrm>
              <a:off x="1217234" y="1292088"/>
              <a:ext cx="154790" cy="152862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90" name="Grouper"/>
          <p:cNvGrpSpPr/>
          <p:nvPr/>
        </p:nvGrpSpPr>
        <p:grpSpPr>
          <a:xfrm>
            <a:off x="2608576" y="2259617"/>
            <a:ext cx="1473661" cy="1573406"/>
            <a:chOff x="0" y="-1"/>
            <a:chExt cx="1473660" cy="1573405"/>
          </a:xfrm>
        </p:grpSpPr>
        <p:sp>
          <p:nvSpPr>
            <p:cNvPr id="1969" name="Rectangle aux angles arrondis"/>
            <p:cNvSpPr/>
            <p:nvPr/>
          </p:nvSpPr>
          <p:spPr>
            <a:xfrm>
              <a:off x="530357" y="-2"/>
              <a:ext cx="204387" cy="2792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0" name="Rectangle aux angles arrondis"/>
            <p:cNvSpPr/>
            <p:nvPr/>
          </p:nvSpPr>
          <p:spPr>
            <a:xfrm>
              <a:off x="69722" y="521368"/>
              <a:ext cx="204388" cy="2792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1" name="Figure"/>
            <p:cNvSpPr/>
            <p:nvPr/>
          </p:nvSpPr>
          <p:spPr>
            <a:xfrm>
              <a:off x="-1" y="940321"/>
              <a:ext cx="139451" cy="15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0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10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2" name="Ovale"/>
            <p:cNvSpPr/>
            <p:nvPr/>
          </p:nvSpPr>
          <p:spPr>
            <a:xfrm>
              <a:off x="295544" y="945104"/>
              <a:ext cx="119079" cy="147513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3" name="Rectangle aux angles arrondis"/>
            <p:cNvSpPr/>
            <p:nvPr/>
          </p:nvSpPr>
          <p:spPr>
            <a:xfrm>
              <a:off x="846222" y="520803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4" name="Rectangle aux angles arrondis"/>
            <p:cNvSpPr/>
            <p:nvPr/>
          </p:nvSpPr>
          <p:spPr>
            <a:xfrm>
              <a:off x="569337" y="1012877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5" name="Figure"/>
            <p:cNvSpPr/>
            <p:nvPr/>
          </p:nvSpPr>
          <p:spPr>
            <a:xfrm>
              <a:off x="799401" y="1416328"/>
              <a:ext cx="139449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6" name="Ovale"/>
            <p:cNvSpPr/>
            <p:nvPr/>
          </p:nvSpPr>
          <p:spPr>
            <a:xfrm>
              <a:off x="509802" y="1414584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7" name="Rectangle aux angles arrondis"/>
            <p:cNvSpPr/>
            <p:nvPr/>
          </p:nvSpPr>
          <p:spPr>
            <a:xfrm>
              <a:off x="1115039" y="1012876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8" name="Ovale"/>
            <p:cNvSpPr/>
            <p:nvPr/>
          </p:nvSpPr>
          <p:spPr>
            <a:xfrm>
              <a:off x="1354581" y="1423343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79" name="Figure"/>
            <p:cNvSpPr/>
            <p:nvPr/>
          </p:nvSpPr>
          <p:spPr>
            <a:xfrm>
              <a:off x="1039158" y="1414925"/>
              <a:ext cx="139448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80" name="Ligne"/>
            <p:cNvSpPr/>
            <p:nvPr/>
          </p:nvSpPr>
          <p:spPr>
            <a:xfrm rot="5400000">
              <a:off x="281154" y="169973"/>
              <a:ext cx="242160" cy="46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81" name="Ligne"/>
            <p:cNvSpPr/>
            <p:nvPr/>
          </p:nvSpPr>
          <p:spPr>
            <a:xfrm flipH="1" rot="16200000">
              <a:off x="669686" y="242073"/>
              <a:ext cx="241595" cy="31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82" name="Ligne"/>
            <p:cNvSpPr/>
            <p:nvPr/>
          </p:nvSpPr>
          <p:spPr>
            <a:xfrm rot="5400000">
              <a:off x="703541" y="768003"/>
              <a:ext cx="212866" cy="27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83" name="Ligne"/>
            <p:cNvSpPr/>
            <p:nvPr/>
          </p:nvSpPr>
          <p:spPr>
            <a:xfrm flipH="1" rot="16200000">
              <a:off x="976392" y="772036"/>
              <a:ext cx="212866" cy="26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84" name="Ligne"/>
            <p:cNvSpPr/>
            <p:nvPr/>
          </p:nvSpPr>
          <p:spPr>
            <a:xfrm flipH="1">
              <a:off x="121285" y="800581"/>
              <a:ext cx="50634" cy="1544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5" name="Ligne"/>
            <p:cNvSpPr/>
            <p:nvPr/>
          </p:nvSpPr>
          <p:spPr>
            <a:xfrm>
              <a:off x="171914" y="800581"/>
              <a:ext cx="141072" cy="166130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6" name="Ligne"/>
            <p:cNvSpPr/>
            <p:nvPr/>
          </p:nvSpPr>
          <p:spPr>
            <a:xfrm flipH="1">
              <a:off x="611436" y="1292088"/>
              <a:ext cx="60099" cy="1441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7" name="Ligne"/>
            <p:cNvSpPr/>
            <p:nvPr/>
          </p:nvSpPr>
          <p:spPr>
            <a:xfrm>
              <a:off x="671530" y="1292088"/>
              <a:ext cx="146036" cy="138904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8" name="Ligne"/>
            <p:cNvSpPr/>
            <p:nvPr/>
          </p:nvSpPr>
          <p:spPr>
            <a:xfrm flipH="1">
              <a:off x="1160443" y="1292088"/>
              <a:ext cx="56793" cy="137501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89" name="Ligne"/>
            <p:cNvSpPr/>
            <p:nvPr/>
          </p:nvSpPr>
          <p:spPr>
            <a:xfrm>
              <a:off x="1217232" y="1292088"/>
              <a:ext cx="154790" cy="152862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12" name="Grouper"/>
          <p:cNvGrpSpPr/>
          <p:nvPr/>
        </p:nvGrpSpPr>
        <p:grpSpPr>
          <a:xfrm>
            <a:off x="4466682" y="2259617"/>
            <a:ext cx="1473664" cy="1573406"/>
            <a:chOff x="0" y="-1"/>
            <a:chExt cx="1473662" cy="1573405"/>
          </a:xfrm>
        </p:grpSpPr>
        <p:sp>
          <p:nvSpPr>
            <p:cNvPr id="1991" name="Rectangle aux angles arrondis"/>
            <p:cNvSpPr/>
            <p:nvPr/>
          </p:nvSpPr>
          <p:spPr>
            <a:xfrm>
              <a:off x="530358" y="-2"/>
              <a:ext cx="204388" cy="2792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2" name="Rectangle aux angles arrondis"/>
            <p:cNvSpPr/>
            <p:nvPr/>
          </p:nvSpPr>
          <p:spPr>
            <a:xfrm>
              <a:off x="69723" y="521368"/>
              <a:ext cx="204388" cy="2792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3" name="Figure"/>
            <p:cNvSpPr/>
            <p:nvPr/>
          </p:nvSpPr>
          <p:spPr>
            <a:xfrm>
              <a:off x="-1" y="940321"/>
              <a:ext cx="139452" cy="15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0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10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4" name="Ovale"/>
            <p:cNvSpPr/>
            <p:nvPr/>
          </p:nvSpPr>
          <p:spPr>
            <a:xfrm>
              <a:off x="295545" y="945104"/>
              <a:ext cx="119079" cy="147513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5" name="Rectangle aux angles arrondis"/>
            <p:cNvSpPr/>
            <p:nvPr/>
          </p:nvSpPr>
          <p:spPr>
            <a:xfrm>
              <a:off x="846224" y="520803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6" name="Rectangle aux angles arrondis"/>
            <p:cNvSpPr/>
            <p:nvPr/>
          </p:nvSpPr>
          <p:spPr>
            <a:xfrm>
              <a:off x="569338" y="1012877"/>
              <a:ext cx="204389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7" name="Figure"/>
            <p:cNvSpPr/>
            <p:nvPr/>
          </p:nvSpPr>
          <p:spPr>
            <a:xfrm>
              <a:off x="799403" y="1416328"/>
              <a:ext cx="139449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8" name="Ovale"/>
            <p:cNvSpPr/>
            <p:nvPr/>
          </p:nvSpPr>
          <p:spPr>
            <a:xfrm>
              <a:off x="509803" y="1414584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1999" name="Rectangle aux angles arrondis"/>
            <p:cNvSpPr/>
            <p:nvPr/>
          </p:nvSpPr>
          <p:spPr>
            <a:xfrm>
              <a:off x="1115041" y="1012876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0" name="Ovale"/>
            <p:cNvSpPr/>
            <p:nvPr/>
          </p:nvSpPr>
          <p:spPr>
            <a:xfrm>
              <a:off x="1354583" y="1423343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1" name="Figure"/>
            <p:cNvSpPr/>
            <p:nvPr/>
          </p:nvSpPr>
          <p:spPr>
            <a:xfrm>
              <a:off x="1039160" y="1414925"/>
              <a:ext cx="139448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2" name="Ligne"/>
            <p:cNvSpPr/>
            <p:nvPr/>
          </p:nvSpPr>
          <p:spPr>
            <a:xfrm rot="5400000">
              <a:off x="281155" y="169972"/>
              <a:ext cx="242160" cy="460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3" name="Ligne"/>
            <p:cNvSpPr/>
            <p:nvPr/>
          </p:nvSpPr>
          <p:spPr>
            <a:xfrm flipH="1" rot="16200000">
              <a:off x="669688" y="242073"/>
              <a:ext cx="241595" cy="31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4" name="Ligne"/>
            <p:cNvSpPr/>
            <p:nvPr/>
          </p:nvSpPr>
          <p:spPr>
            <a:xfrm rot="5400000">
              <a:off x="703543" y="768003"/>
              <a:ext cx="212866" cy="27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5" name="Ligne"/>
            <p:cNvSpPr/>
            <p:nvPr/>
          </p:nvSpPr>
          <p:spPr>
            <a:xfrm flipH="1" rot="16200000">
              <a:off x="976394" y="772036"/>
              <a:ext cx="212866" cy="26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06" name="Ligne"/>
            <p:cNvSpPr/>
            <p:nvPr/>
          </p:nvSpPr>
          <p:spPr>
            <a:xfrm flipH="1">
              <a:off x="121286" y="800581"/>
              <a:ext cx="50634" cy="1544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7" name="Ligne"/>
            <p:cNvSpPr/>
            <p:nvPr/>
          </p:nvSpPr>
          <p:spPr>
            <a:xfrm>
              <a:off x="171915" y="800581"/>
              <a:ext cx="141072" cy="166130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8" name="Ligne"/>
            <p:cNvSpPr/>
            <p:nvPr/>
          </p:nvSpPr>
          <p:spPr>
            <a:xfrm flipH="1">
              <a:off x="611437" y="1292088"/>
              <a:ext cx="60099" cy="1441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09" name="Ligne"/>
            <p:cNvSpPr/>
            <p:nvPr/>
          </p:nvSpPr>
          <p:spPr>
            <a:xfrm>
              <a:off x="671531" y="1292088"/>
              <a:ext cx="146036" cy="138904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0" name="Ligne"/>
            <p:cNvSpPr/>
            <p:nvPr/>
          </p:nvSpPr>
          <p:spPr>
            <a:xfrm flipH="1">
              <a:off x="1160445" y="1292088"/>
              <a:ext cx="56793" cy="137501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11" name="Ligne"/>
            <p:cNvSpPr/>
            <p:nvPr/>
          </p:nvSpPr>
          <p:spPr>
            <a:xfrm>
              <a:off x="1217234" y="1292088"/>
              <a:ext cx="154790" cy="152862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34" name="Grouper"/>
          <p:cNvGrpSpPr/>
          <p:nvPr/>
        </p:nvGrpSpPr>
        <p:grpSpPr>
          <a:xfrm>
            <a:off x="6324792" y="2259617"/>
            <a:ext cx="1473661" cy="1573406"/>
            <a:chOff x="0" y="-1"/>
            <a:chExt cx="1473660" cy="1573405"/>
          </a:xfrm>
        </p:grpSpPr>
        <p:sp>
          <p:nvSpPr>
            <p:cNvPr id="2013" name="Rectangle aux angles arrondis"/>
            <p:cNvSpPr/>
            <p:nvPr/>
          </p:nvSpPr>
          <p:spPr>
            <a:xfrm>
              <a:off x="530357" y="-2"/>
              <a:ext cx="204387" cy="27921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4" name="Rectangle aux angles arrondis"/>
            <p:cNvSpPr/>
            <p:nvPr/>
          </p:nvSpPr>
          <p:spPr>
            <a:xfrm>
              <a:off x="69722" y="521368"/>
              <a:ext cx="204388" cy="27921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5" name="Figure"/>
            <p:cNvSpPr/>
            <p:nvPr/>
          </p:nvSpPr>
          <p:spPr>
            <a:xfrm>
              <a:off x="-1" y="940321"/>
              <a:ext cx="139451" cy="157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0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10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6" name="Ovale"/>
            <p:cNvSpPr/>
            <p:nvPr/>
          </p:nvSpPr>
          <p:spPr>
            <a:xfrm>
              <a:off x="295544" y="945104"/>
              <a:ext cx="119079" cy="147513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7" name="Rectangle aux angles arrondis"/>
            <p:cNvSpPr/>
            <p:nvPr/>
          </p:nvSpPr>
          <p:spPr>
            <a:xfrm>
              <a:off x="846222" y="520803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8" name="Rectangle aux angles arrondis"/>
            <p:cNvSpPr/>
            <p:nvPr/>
          </p:nvSpPr>
          <p:spPr>
            <a:xfrm>
              <a:off x="569337" y="1012877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19" name="Figure"/>
            <p:cNvSpPr/>
            <p:nvPr/>
          </p:nvSpPr>
          <p:spPr>
            <a:xfrm>
              <a:off x="799401" y="1416328"/>
              <a:ext cx="139449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0" name="Ovale"/>
            <p:cNvSpPr/>
            <p:nvPr/>
          </p:nvSpPr>
          <p:spPr>
            <a:xfrm>
              <a:off x="509802" y="1414584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1" name="Rectangle aux angles arrondis"/>
            <p:cNvSpPr/>
            <p:nvPr/>
          </p:nvSpPr>
          <p:spPr>
            <a:xfrm>
              <a:off x="1115039" y="1012876"/>
              <a:ext cx="204388" cy="2792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4B23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lnSpc>
                  <a:spcPts val="1800"/>
                </a:lnSpc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2" name="Ovale"/>
            <p:cNvSpPr/>
            <p:nvPr/>
          </p:nvSpPr>
          <p:spPr>
            <a:xfrm>
              <a:off x="1354581" y="1423343"/>
              <a:ext cx="119079" cy="147515"/>
            </a:xfrm>
            <a:prstGeom prst="ellipse">
              <a:avLst/>
            </a:prstGeom>
            <a:solidFill>
              <a:srgbClr val="3F9C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3" name="Figure"/>
            <p:cNvSpPr/>
            <p:nvPr/>
          </p:nvSpPr>
          <p:spPr>
            <a:xfrm>
              <a:off x="1039158" y="1414925"/>
              <a:ext cx="139448" cy="1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032"/>
                  </a:moveTo>
                  <a:lnTo>
                    <a:pt x="5626" y="0"/>
                  </a:lnTo>
                  <a:lnTo>
                    <a:pt x="10800" y="5691"/>
                  </a:lnTo>
                  <a:lnTo>
                    <a:pt x="15974" y="0"/>
                  </a:lnTo>
                  <a:lnTo>
                    <a:pt x="21600" y="4032"/>
                  </a:lnTo>
                  <a:lnTo>
                    <a:pt x="15446" y="10800"/>
                  </a:lnTo>
                  <a:lnTo>
                    <a:pt x="21600" y="17568"/>
                  </a:lnTo>
                  <a:lnTo>
                    <a:pt x="15974" y="21600"/>
                  </a:lnTo>
                  <a:lnTo>
                    <a:pt x="10800" y="15909"/>
                  </a:lnTo>
                  <a:lnTo>
                    <a:pt x="5626" y="21600"/>
                  </a:lnTo>
                  <a:lnTo>
                    <a:pt x="0" y="17568"/>
                  </a:lnTo>
                  <a:lnTo>
                    <a:pt x="6154" y="1080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4" name="Ligne"/>
            <p:cNvSpPr/>
            <p:nvPr/>
          </p:nvSpPr>
          <p:spPr>
            <a:xfrm rot="5400000">
              <a:off x="281154" y="169973"/>
              <a:ext cx="242160" cy="46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5" name="Ligne"/>
            <p:cNvSpPr/>
            <p:nvPr/>
          </p:nvSpPr>
          <p:spPr>
            <a:xfrm flipH="1" rot="16200000">
              <a:off x="669686" y="242073"/>
              <a:ext cx="241595" cy="31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6" name="Ligne"/>
            <p:cNvSpPr/>
            <p:nvPr/>
          </p:nvSpPr>
          <p:spPr>
            <a:xfrm rot="5400000">
              <a:off x="703541" y="768003"/>
              <a:ext cx="212866" cy="27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7" name="Ligne"/>
            <p:cNvSpPr/>
            <p:nvPr/>
          </p:nvSpPr>
          <p:spPr>
            <a:xfrm flipH="1" rot="16200000">
              <a:off x="976392" y="772036"/>
              <a:ext cx="212866" cy="26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28" name="Ligne"/>
            <p:cNvSpPr/>
            <p:nvPr/>
          </p:nvSpPr>
          <p:spPr>
            <a:xfrm flipH="1">
              <a:off x="121285" y="800581"/>
              <a:ext cx="50634" cy="1544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29" name="Ligne"/>
            <p:cNvSpPr/>
            <p:nvPr/>
          </p:nvSpPr>
          <p:spPr>
            <a:xfrm>
              <a:off x="171914" y="800581"/>
              <a:ext cx="141072" cy="166130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0" name="Ligne"/>
            <p:cNvSpPr/>
            <p:nvPr/>
          </p:nvSpPr>
          <p:spPr>
            <a:xfrm flipH="1">
              <a:off x="611436" y="1292088"/>
              <a:ext cx="60099" cy="144103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1" name="Ligne"/>
            <p:cNvSpPr/>
            <p:nvPr/>
          </p:nvSpPr>
          <p:spPr>
            <a:xfrm>
              <a:off x="671530" y="1292088"/>
              <a:ext cx="146036" cy="138904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2" name="Ligne"/>
            <p:cNvSpPr/>
            <p:nvPr/>
          </p:nvSpPr>
          <p:spPr>
            <a:xfrm flipH="1">
              <a:off x="1160443" y="1292088"/>
              <a:ext cx="56793" cy="137501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033" name="Ligne"/>
            <p:cNvSpPr/>
            <p:nvPr/>
          </p:nvSpPr>
          <p:spPr>
            <a:xfrm>
              <a:off x="1217232" y="1292088"/>
              <a:ext cx="154790" cy="152862"/>
            </a:xfrm>
            <a:prstGeom prst="line">
              <a:avLst/>
            </a:prstGeom>
            <a:noFill/>
            <a:ln w="15875" cap="flat">
              <a:solidFill>
                <a:srgbClr val="00517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2035" name="Cercle"/>
          <p:cNvSpPr/>
          <p:nvPr/>
        </p:nvSpPr>
        <p:spPr>
          <a:xfrm>
            <a:off x="4034525" y="1196619"/>
            <a:ext cx="182889" cy="182889"/>
          </a:xfrm>
          <a:prstGeom prst="ellipse">
            <a:avLst/>
          </a:prstGeom>
          <a:solidFill>
            <a:srgbClr val="FF79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36" name="Cercle"/>
          <p:cNvSpPr/>
          <p:nvPr/>
        </p:nvSpPr>
        <p:spPr>
          <a:xfrm>
            <a:off x="4034525" y="1196619"/>
            <a:ext cx="182889" cy="182889"/>
          </a:xfrm>
          <a:prstGeom prst="ellipse">
            <a:avLst/>
          </a:prstGeom>
          <a:solidFill>
            <a:srgbClr val="FF79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37" name="Cercle"/>
          <p:cNvSpPr/>
          <p:nvPr/>
        </p:nvSpPr>
        <p:spPr>
          <a:xfrm>
            <a:off x="4034525" y="1196619"/>
            <a:ext cx="182889" cy="182889"/>
          </a:xfrm>
          <a:prstGeom prst="ellipse">
            <a:avLst/>
          </a:prstGeom>
          <a:solidFill>
            <a:srgbClr val="FF79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38" name="Cercle"/>
          <p:cNvSpPr/>
          <p:nvPr/>
        </p:nvSpPr>
        <p:spPr>
          <a:xfrm>
            <a:off x="4034525" y="1196619"/>
            <a:ext cx="182889" cy="182889"/>
          </a:xfrm>
          <a:prstGeom prst="ellipse">
            <a:avLst/>
          </a:prstGeom>
          <a:solidFill>
            <a:srgbClr val="FF79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39" name="Figure"/>
          <p:cNvSpPr/>
          <p:nvPr/>
        </p:nvSpPr>
        <p:spPr>
          <a:xfrm>
            <a:off x="3775392" y="5290984"/>
            <a:ext cx="210871" cy="210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40" name="Cercle"/>
          <p:cNvSpPr/>
          <p:nvPr/>
        </p:nvSpPr>
        <p:spPr>
          <a:xfrm>
            <a:off x="3768156" y="4837412"/>
            <a:ext cx="184451" cy="184451"/>
          </a:xfrm>
          <a:prstGeom prst="ellipse">
            <a:avLst/>
          </a:prstGeom>
          <a:solidFill>
            <a:srgbClr val="3F9C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41" name="3/4"/>
          <p:cNvSpPr/>
          <p:nvPr/>
        </p:nvSpPr>
        <p:spPr>
          <a:xfrm>
            <a:off x="4180887" y="4765518"/>
            <a:ext cx="498605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3/4</a:t>
            </a:r>
          </a:p>
        </p:txBody>
      </p:sp>
      <p:sp>
        <p:nvSpPr>
          <p:cNvPr id="2042" name="1/4"/>
          <p:cNvSpPr/>
          <p:nvPr/>
        </p:nvSpPr>
        <p:spPr>
          <a:xfrm>
            <a:off x="4186392" y="5252796"/>
            <a:ext cx="498606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1/4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231 C -0.011117 0.003356 -0.018801 0.005499 -0.027157 0.008306 C -0.035512 0.011114 -0.044540 0.014586 -0.058345 0.020371 C -0.063290 0.022571 -0.068325 0.024596 -0.073360 0.026679 C -0.078395 0.028761 -0.083430 0.030901 -0.088375 0.033331 C -0.096715 0.037041 -0.104695 0.042131 -0.113035 0.046071 C -0.119455 0.049081 -0.126225 0.050701 -0.132475 0.053711 C -0.140550 0.057761 -0.148580 0.062041 -0.156608 0.066380 C -0.164637 0.070719 -0.172665 0.075116 -0.180735 0.079401 C -0.183255 0.080676 -0.185772 0.081949 -0.188290 0.083221 C -0.190807 0.084494 -0.193325 0.085766 -0.195845 0.087041 C -0.197575 0.087961 -0.199315 0.088891 -0.201055 0.089581 C -0.203485 0.090511 -0.205565 0.091211 -0.207645 0.092131 C -0.217375 0.096991 -0.210945 0.094911 -0.220495 0.101161 C -0.224835 0.103941 -0.229175 0.106021 -0.233515 0.108801 C -0.235075 0.109961 -0.236125 0.111581 -0.237685 0.112731 C -0.245665 0.118751 -0.245325 0.117361 -0.253825 0.122921 C -0.254435 0.123266 -0.254957 0.123729 -0.255478 0.124191 C -0.256000 0.124654 -0.256520 0.125116 -0.257125 0.125461 C -0.258860 0.126851 -0.260815 0.127894 -0.262705 0.129051 C -0.264595 0.130209 -0.266420 0.131481 -0.267895 0.133331 C -0.269890 0.135646 -0.270322 0.136459 -0.270821 0.136924 C -0.271320 0.137389 -0.271885 0.137506 -0.274145 0.138431 C -0.274575 0.139006 -0.274877 0.139701 -0.275202 0.140368 C -0.275527 0.141034 -0.275875 0.141671 -0.276395 0.142131 C -0.277265 0.143061 -0.278655 0.142831 -0.279695 0.143521 C -0.280735 0.144211 -0.281785 0.145141 -0.282825 0.146071 C -0.283950 0.147226 -0.285597 0.149136 -0.286963 0.150786 C -0.288330 0.152436 -0.289415 0.153826 -0.289415 0.153941 C -0.289590 0.154516 -0.289722 0.155151 -0.289853 0.155788 C -0.289985 0.156424 -0.290115 0.157061 -0.290285 0.157641 C -0.290635 0.158336 -0.291070 0.158916 -0.291482 0.159495 C -0.291895 0.160074 -0.292285 0.160651 -0.292545 0.161341 C -0.292980 0.162616 -0.293500 0.164584 -0.293911 0.166263 C -0.294322 0.167941 -0.294625 0.169331 -0.294625 0.169451 C -0.294540 0.173386 -0.294845 0.177494 -0.294888 0.181573 C -0.294932 0.185651 -0.294715 0.189701 -0.293585 0.193521 C -0.293325 0.194561 -0.289982 0.195486 -0.286640 0.196181 C -0.283297 0.196876 -0.279955 0.197341 -0.279695 0.197461 C -0.279090 0.197576 -0.278440 0.197634 -0.277853 0.197778 C -0.277267 0.197921 -0.276745 0.198151 -0.276395 0.198611 C -0.275530 0.199656 -0.274445 0.201566 -0.273576 0.203244 C -0.272707 0.204921 -0.272055 0.206366 -0.272055 0.206481 C -0.271885 0.207061 -0.271755 0.207699 -0.271625 0.208336 C -0.271495 0.208974 -0.271365 0.209611 -0.271195 0.210191 C -0.270670 0.211116 -0.269497 0.213084 -0.268347 0.214964 C -0.267197 0.216844 -0.266070 0.218636 -0.265635 0.219211 C -0.265460 0.219791 -0.265330 0.220429 -0.265178 0.221066 C -0.265027 0.221704 -0.264855 0.222341 -0.264595 0.222921 C -0.262510 0.227896 -0.262380 0.227434 -0.262445 0.226943 C -0.262510 0.226451 -0.262770 0.225931 -0.261465 0.230791 C -0.261985 0.245601 -0.252095 0.275001 -0.268755 0.278241 C -0.273795 0.279171 -0.278825 0.278941 -0.283865 0.279401 C -0.284470 0.279631 -0.285077 0.279746 -0.285642 0.279920 C -0.286207 0.280094 -0.286730 0.280326 -0.287165 0.280791 C -0.288030 0.281601 -0.288680 0.282874 -0.289178 0.284263 C -0.289677 0.285651 -0.290025 0.287156 -0.290285 0.288431 C -0.291065 0.293636 -0.291370 0.295546 -0.291610 0.297746 C -0.291850 0.299946 -0.292025 0.302436 -0.292545 0.308801 C -0.292805 0.312851 -0.292892 0.316729 -0.293131 0.320549 C -0.293370 0.324369 -0.293760 0.328131 -0.294625 0.331951 C -0.294885 0.333221 -0.295277 0.334494 -0.295670 0.335766 C -0.296062 0.337039 -0.296455 0.338311 -0.296715 0.339581 C -0.296885 0.340276 -0.297015 0.340971 -0.297188 0.341638 C -0.297362 0.342304 -0.297580 0.342941 -0.297925 0.343521 C -0.298275 0.344216 -0.298665 0.344854 -0.299032 0.345491 C -0.299400 0.346129 -0.299745 0.346766 -0.300005 0.347461 C -0.300530 0.348616 -0.300877 0.349889 -0.301181 0.351190 C -0.301485 0.352491 -0.301745 0.353821 -0.302095 0.355091 C -0.302355 0.355671 -0.302572 0.356309 -0.302767 0.356946 C -0.302962 0.357584 -0.303135 0.358221 -0.303305 0.358801 C -0.303480 0.359726 -0.303610 0.360594 -0.303761 0.361461 C -0.303912 0.362329 -0.304085 0.363196 -0.304345 0.364121 C -0.304520 0.364701 -0.304782 0.365281 -0.305001 0.365890 C -0.305220 0.366499 -0.305395 0.367136 -0.305395 0.367831 C -0.305480 0.371881 -0.305480 0.375931 -0.305458 0.380010 C -0.305437 0.384089 -0.305395 0.388196 -0.305395 0.392361 L -0.305395 0.390971" origin="layout" pathEditMode="relative">
                                      <p:cBhvr>
                                        <p:cTn id="6" dur="2000" fill="hold"/>
                                        <p:tgtEl>
                                          <p:spTgt spid="2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231 C -0.005037 0.005326 -0.006341 0.006484 -0.007579 0.007815 C -0.008817 0.009146 -0.009990 0.010651 -0.014765 0.016441 L -0.018065 0.020371 C -0.018675 0.021181 -0.019412 0.021991 -0.020127 0.022830 C -0.020842 0.023669 -0.021535 0.024536 -0.022055 0.025461 C -0.024750 0.029746 -0.027442 0.033971 -0.030068 0.038225 C -0.032695 0.042479 -0.035255 0.046761 -0.037685 0.051161 C -0.038120 0.051856 -0.038467 0.052494 -0.038792 0.053130 C -0.039117 0.053766 -0.039420 0.054401 -0.039765 0.055091 C -0.040635 0.056366 -0.041547 0.057641 -0.042458 0.058915 C -0.043370 0.060189 -0.044280 0.061461 -0.045145 0.062731 C -0.047405 0.071071 -0.044455 0.062271 -0.051225 0.074311 C -0.055215 0.081251 -0.059215 0.088431 -0.062855 0.096071 C -0.063465 0.097576 -0.064072 0.099139 -0.064722 0.100671 C -0.065372 0.102204 -0.066065 0.103706 -0.066845 0.105091 C -0.067800 0.106481 -0.068887 0.107699 -0.069973 0.108915 C -0.071060 0.110131 -0.072145 0.111346 -0.073095 0.112731 C -0.073965 0.113891 -0.074575 0.115281 -0.075206 0.116641 C -0.075837 0.118001 -0.076490 0.119331 -0.077445 0.120371 C -0.077965 0.121066 -0.078485 0.121646 -0.078983 0.122255 C -0.079482 0.122864 -0.079960 0.123501 -0.080395 0.124311 C -0.081175 0.125466 -0.082215 0.127376 -0.083060 0.129026 C -0.083905 0.130676 -0.084555 0.132066 -0.084555 0.132181 L -0.088895 0.147221 L -0.089945 0.151161 L -0.090985 0.155091 C -0.090985 0.156251 -0.090897 0.160476 -0.091113 0.165164 C -0.091330 0.169851 -0.091850 0.175001 -0.093065 0.178011 C -0.093325 0.178706 -0.093672 0.179344 -0.094041 0.179981 C -0.094410 0.180619 -0.094800 0.181256 -0.095145 0.181951 C -0.096450 0.186811 -0.096235 0.186231 -0.096170 0.185680 C -0.096105 0.185129 -0.096190 0.184606 -0.098095 0.189581 C -0.098445 0.190161 -0.098490 0.190914 -0.098577 0.191638 C -0.098665 0.192361 -0.098795 0.193056 -0.099315 0.193521 C -0.100270 0.194331 -0.101312 0.194736 -0.102376 0.195055 C -0.103440 0.195374 -0.104525 0.195606 -0.105565 0.196071 C -0.110255 0.197921 -0.110775 0.198209 -0.112727 0.198208 C -0.114680 0.198206 -0.118065 0.197916 -0.128485 0.198611 C -0.129005 0.199191 -0.129482 0.199886 -0.129981 0.200553 C -0.130480 0.201219 -0.131000 0.201856 -0.131605 0.202321 C -0.134295 0.204751 -0.135120 0.204751 -0.135793 0.204954 C -0.136467 0.205156 -0.136990 0.205561 -0.139075 0.208801 C -0.139770 0.210071 -0.140420 0.211344 -0.141091 0.212618 C -0.141762 0.213891 -0.142455 0.215166 -0.143235 0.216441 L -0.145145 0.220371 C -0.145405 0.221066 -0.145622 0.221704 -0.145797 0.222341 C -0.145972 0.222979 -0.146105 0.223616 -0.146195 0.224311 C -0.147145 0.229981 -0.147447 0.233916 -0.147361 0.238141 C -0.147275 0.242366 -0.146800 0.246881 -0.146195 0.253711 C -0.146195 0.254401 -0.146107 0.255094 -0.145932 0.255759 C -0.145757 0.256424 -0.145495 0.257061 -0.145145 0.257641 C -0.144280 0.259031 -0.142762 0.260941 -0.141461 0.262533 C -0.140160 0.264124 -0.139075 0.265396 -0.139075 0.265511 C -0.138555 0.266901 -0.138250 0.268116 -0.137815 0.269303 C -0.137380 0.270489 -0.136815 0.271646 -0.135775 0.272921 C -0.135340 0.273501 -0.134820 0.273906 -0.134277 0.274281 C -0.133735 0.274656 -0.133170 0.275001 -0.132645 0.275461 C -0.132385 0.276156 -0.132082 0.276909 -0.131736 0.277604 C -0.131390 0.278299 -0.131000 0.278936 -0.130565 0.279401 C -0.129875 0.280091 -0.127785 0.279401 -0.127615 0.280561 C -0.126395 0.288891 -0.126395 0.306711 -0.126395 0.317831 L -0.126395 0.321761" origin="layout" pathEditMode="relative">
                                      <p:cBhvr>
                                        <p:cTn id="9" dur="2000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231 C 0.000953 0.001506 0.001904 0.002954 0.002900 0.004430 C 0.003895 0.005906 0.004935 0.007411 0.006065 0.008801 C 0.006585 0.009611 0.007280 0.010189 0.007997 0.010766 C 0.008713 0.011344 0.009450 0.011921 0.010055 0.012731 C 0.010665 0.013426 0.011143 0.014354 0.011620 0.015281 C 0.012098 0.016209 0.012575 0.017136 0.013185 0.017831 C 0.015445 0.020601 0.018045 0.022691 0.020305 0.025461 C 0.031065 0.038891 0.025515 0.034961 0.036795 0.046071 C 0.041485 0.050461 0.046515 0.054631 0.051205 0.058801 C 0.052245 0.059721 0.054335 0.061341 0.054335 0.061581 C 0.058495 0.069211 0.055545 0.064121 0.064575 0.075461 C 0.071515 0.084031 0.068395 0.080561 0.078985 0.092131 C 0.081765 0.095141 0.084715 0.097921 0.087145 0.101161 C 0.090180 0.104981 0.090960 0.106196 0.091633 0.106978 C 0.092305 0.107759 0.092870 0.108106 0.095475 0.110191 L 0.097555 0.117831 C 0.097730 0.118521 0.097905 0.119156 0.098058 0.119793 C 0.098210 0.120429 0.098340 0.121066 0.098425 0.121761 L 0.099465 0.128241 C 0.099640 0.133911 0.099773 0.139641 0.099927 0.145400 C 0.100080 0.151159 0.100255 0.156946 0.100515 0.162731 C 0.100685 0.165511 0.100858 0.168289 0.101032 0.171066 C 0.101205 0.173844 0.101380 0.176621 0.101555 0.179401 C 0.101725 0.182871 0.101375 0.186581 0.102595 0.189581 C 0.103985 0.193061 0.106415 0.195371 0.108845 0.197461 C 0.109280 0.197806 0.109715 0.198269 0.110193 0.198731 C 0.110670 0.199194 0.111190 0.199656 0.111795 0.200001 C 0.112315 0.200231 0.112835 0.200521 0.113357 0.200754 C 0.113878 0.200986 0.114400 0.201161 0.114925 0.201161 C 0.118570 0.201621 0.122173 0.201851 0.125753 0.202025 C 0.129333 0.202199 0.132890 0.202316 0.136445 0.202551 C 0.139140 0.207526 0.139575 0.207874 0.139510 0.210015 C 0.139445 0.212156 0.138880 0.216091 0.139575 0.228241 C 0.139660 0.229976 0.139833 0.231656 0.140049 0.233336 C 0.140265 0.235016 0.140525 0.236696 0.140785 0.238431 C 0.140525 0.242481 0.140395 0.246531 0.140244 0.250581 C 0.140093 0.254631 0.139920 0.258681 0.139575 0.262731 C 0.139490 0.264121 0.139490 0.265859 0.139252 0.267364 C 0.139013 0.268869 0.138535 0.270141 0.137495 0.270601 L 0.134365 0.271761 C 0.133930 0.272226 0.133453 0.272689 0.132954 0.273123 C 0.132455 0.273556 0.131935 0.273961 0.131415 0.274311 C 0.129940 0.275236 0.127988 0.275814 0.126078 0.276189 C 0.124168 0.276564 0.122300 0.276736 0.120995 0.276851 C 0.119520 0.277086 0.118003 0.277319 0.116463 0.277550 C 0.114923 0.277781 0.113360 0.278011 0.111795 0.278241 C 0.108150 0.279746 0.106935 0.279804 0.106219 0.280238 C 0.105503 0.280671 0.105285 0.281481 0.103635 0.284491 C 0.103810 0.290511 0.103898 0.296531 0.104028 0.302550 C 0.104158 0.308569 0.104330 0.314586 0.104675 0.320601 C 0.104675 0.321181 0.104720 0.321876 0.104873 0.322543 C 0.105025 0.323209 0.105285 0.323846 0.105715 0.324311 C 0.106065 0.324886 0.106543 0.325349 0.107085 0.325754 C 0.107628 0.326159 0.108235 0.326506 0.108845 0.326851 C 0.110060 0.331481 0.110103 0.333044 0.110449 0.333970 C 0.110795 0.334896 0.111445 0.335186 0.113875 0.337271 C 0.114225 0.338431 0.114225 0.340051 0.114925 0.340971 C 0.116655 0.343291 0.119435 0.343981 0.120995 0.346071 C 0.121605 0.346766 0.122083 0.347519 0.122560 0.348213 C 0.123038 0.348906 0.123515 0.349541 0.124125 0.350001 C 0.124645 0.350351 0.125165 0.350584 0.125664 0.350786 C 0.126163 0.350989 0.126640 0.351161 0.127075 0.351391 C 0.128285 0.352081 0.129675 0.352551 0.130375 0.353941 C 0.135405 0.363891 0.132285 0.396071 0.132285 0.396301 L 0.132285 0.396531" origin="layout" pathEditMode="relative">
                                      <p:cBhvr>
                                        <p:cTn id="12" dur="2000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00231 C 0.001298 0.000926 0.002684 0.001736 0.004115 0.002575 C 0.005545 0.003414 0.007020 0.004281 0.008495 0.005091 C 0.032455 0.017361 0.070305 0.030791 0.088705 0.038431 C 0.146515 0.061811 0.157455 0.069681 0.235585 0.090971 C 0.249645 0.094681 0.264225 0.096991 0.277945 0.102551 L 0.284365 0.105091 C 0.286190 0.112616 0.286190 0.113544 0.286819 0.114529 C 0.287448 0.115514 0.288705 0.116556 0.293045 0.124311 C 0.293395 0.124886 0.293743 0.125579 0.294089 0.126244 C 0.294435 0.126909 0.294780 0.127546 0.295125 0.128011 C 0.299645 0.133331 0.298425 0.128241 0.305025 0.133331 C 0.314405 0.140511 0.302595 0.131711 0.311445 0.137041 C 0.312055 0.137386 0.312620 0.137849 0.313163 0.138311 C 0.313705 0.138774 0.314225 0.139236 0.314745 0.139581 C 0.315180 0.140276 0.315745 0.140856 0.316202 0.141465 C 0.316658 0.142074 0.317005 0.142711 0.317005 0.143521 C 0.317350 0.157176 0.317393 0.164699 0.317045 0.171123 C 0.316698 0.177546 0.315960 0.182871 0.314745 0.192131 C 0.314920 0.193406 0.314965 0.194739 0.315097 0.196070 C 0.315228 0.197401 0.315445 0.198731 0.315965 0.200001 C 0.316225 0.200811 0.316658 0.201621 0.317199 0.202288 C 0.317740 0.202954 0.318390 0.203476 0.319085 0.203711 C 0.320650 0.204286 0.322258 0.204516 0.323885 0.204660 C 0.325513 0.204804 0.327160 0.204861 0.328805 0.205091 C 0.331845 0.205326 0.334970 0.205501 0.338095 0.205675 C 0.341220 0.205849 0.344345 0.206021 0.347385 0.206251 C 0.347735 0.206946 0.348170 0.207584 0.348560 0.208221 C 0.348950 0.208859 0.349295 0.209496 0.349465 0.210191 C 0.349990 0.211346 0.350555 0.213256 0.350989 0.214906 C 0.351423 0.216556 0.351725 0.217946 0.351725 0.218061 C 0.352595 0.228361 0.352640 0.230096 0.352705 0.230935 C 0.352770 0.231774 0.352855 0.231716 0.353805 0.238431 C 0.354590 0.243406 0.354678 0.244564 0.354830 0.245288 C 0.354983 0.246011 0.355200 0.246301 0.356245 0.249541 C 0.355980 0.251626 0.355763 0.253651 0.355568 0.255618 C 0.355373 0.257584 0.355200 0.259491 0.355025 0.261341 C 0.354765 0.263776 0.354765 0.266209 0.354678 0.268581 C 0.354590 0.270954 0.354415 0.273266 0.353805 0.275461 C 0.353635 0.276271 0.353160 0.276909 0.352575 0.277344 C 0.351990 0.277779 0.351295 0.278011 0.350685 0.278011 C 0.346345 0.278591 0.341963 0.278706 0.337602 0.278793 C 0.333240 0.278879 0.328900 0.278936 0.324645 0.279401 C 0.324035 0.279866 0.323428 0.280214 0.322843 0.280590 C 0.322258 0.280966 0.321695 0.281371 0.321175 0.281951 C 0.320480 0.282876 0.319655 0.284611 0.318895 0.286375 C 0.318135 0.288139 0.317440 0.289931 0.317005 0.290971 C 0.317785 0.302896 0.318220 0.307989 0.318243 0.313804 C 0.318265 0.319619 0.317875 0.326156 0.317005 0.340971 C 0.317005 0.342016 0.316355 0.343926 0.315618 0.345749 C 0.314880 0.347571 0.314055 0.349306 0.313705 0.350001 C 0.313360 0.350581 0.313100 0.351276 0.312774 0.351943 C 0.312448 0.352609 0.312055 0.353246 0.311445 0.353711 C 0.311015 0.354171 0.310453 0.354401 0.309889 0.354574 C 0.309325 0.354746 0.308760 0.354861 0.308325 0.355091 L 0.303985 0.362731 C 0.300250 0.369216 0.299730 0.369796 0.300144 0.373124 C 0.300558 0.376451 0.301905 0.382526 0.301905 0.400001 L 0.301905 0.400231" origin="layout" pathEditMode="relative">
                                      <p:cBhvr>
                                        <p:cTn id="15" dur="200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defTabSz="868680">
              <a:defRPr sz="3400"/>
            </a:lvl1pPr>
          </a:lstStyle>
          <a:p>
            <a:pPr/>
            <a:r>
              <a:t>What you do with Weka, Illastik, Labkit, ZEN, …</a:t>
            </a:r>
          </a:p>
        </p:txBody>
      </p:sp>
      <p:sp>
        <p:nvSpPr>
          <p:cNvPr id="2045" name="Espace réservé du numéro de diapositive 3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4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527" y="1988840"/>
            <a:ext cx="8397024" cy="387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Neural network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Neural network</a:t>
            </a:r>
          </a:p>
        </p:txBody>
      </p:sp>
      <p:grpSp>
        <p:nvGrpSpPr>
          <p:cNvPr id="2051" name="Group 8"/>
          <p:cNvGrpSpPr/>
          <p:nvPr/>
        </p:nvGrpSpPr>
        <p:grpSpPr>
          <a:xfrm>
            <a:off x="1090240" y="1179719"/>
            <a:ext cx="7110077" cy="5081000"/>
            <a:chOff x="-1" y="-1"/>
            <a:chExt cx="7110076" cy="5080998"/>
          </a:xfrm>
        </p:grpSpPr>
        <p:pic>
          <p:nvPicPr>
            <p:cNvPr id="204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059" r="0" b="0"/>
            <a:stretch>
              <a:fillRect/>
            </a:stretch>
          </p:blipFill>
          <p:spPr>
            <a:xfrm>
              <a:off x="-2" y="-2"/>
              <a:ext cx="7110077" cy="50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0" name="Rectangle 6"/>
            <p:cNvSpPr/>
            <p:nvPr/>
          </p:nvSpPr>
          <p:spPr>
            <a:xfrm>
              <a:off x="1116685" y="4436513"/>
              <a:ext cx="1165213" cy="45456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 sz="14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he single artificial neuron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The single artificial neuron</a:t>
            </a:r>
          </a:p>
        </p:txBody>
      </p:sp>
      <p:sp>
        <p:nvSpPr>
          <p:cNvPr id="2054" name="Rounded Rectangle 3"/>
          <p:cNvSpPr/>
          <p:nvPr/>
        </p:nvSpPr>
        <p:spPr>
          <a:xfrm>
            <a:off x="3235930" y="2715809"/>
            <a:ext cx="2954218" cy="153865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rgbClr val="FF79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14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55" name="Freeform 5"/>
          <p:cNvSpPr/>
          <p:nvPr/>
        </p:nvSpPr>
        <p:spPr>
          <a:xfrm>
            <a:off x="4713039" y="3043481"/>
            <a:ext cx="1169381" cy="883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68" fill="norm" stroke="1" extrusionOk="0">
                <a:moveTo>
                  <a:pt x="0" y="20251"/>
                </a:moveTo>
                <a:cubicBezTo>
                  <a:pt x="3492" y="20783"/>
                  <a:pt x="6983" y="21314"/>
                  <a:pt x="9257" y="18400"/>
                </a:cubicBezTo>
                <a:cubicBezTo>
                  <a:pt x="11531" y="15485"/>
                  <a:pt x="11585" y="5817"/>
                  <a:pt x="13642" y="2765"/>
                </a:cubicBezTo>
                <a:cubicBezTo>
                  <a:pt x="15699" y="-286"/>
                  <a:pt x="18650" y="-97"/>
                  <a:pt x="21600" y="91"/>
                </a:cubicBezTo>
              </a:path>
            </a:pathLst>
          </a:custGeom>
          <a:ln w="76200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grpSp>
        <p:nvGrpSpPr>
          <p:cNvPr id="2058" name="Rounded Rectangle 6"/>
          <p:cNvGrpSpPr/>
          <p:nvPr/>
        </p:nvGrpSpPr>
        <p:grpSpPr>
          <a:xfrm>
            <a:off x="606667" y="1944750"/>
            <a:ext cx="685806" cy="489066"/>
            <a:chOff x="0" y="-1"/>
            <a:chExt cx="685804" cy="489065"/>
          </a:xfrm>
        </p:grpSpPr>
        <p:sp>
          <p:nvSpPr>
            <p:cNvPr id="2056" name="Rectangle aux angles arrondis"/>
            <p:cNvSpPr/>
            <p:nvPr/>
          </p:nvSpPr>
          <p:spPr>
            <a:xfrm>
              <a:off x="-1" y="-2"/>
              <a:ext cx="685806" cy="489067"/>
            </a:xfrm>
            <a:prstGeom prst="roundRect">
              <a:avLst>
                <a:gd name="adj" fmla="val 16667"/>
              </a:avLst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57" name="Texte"/>
            <p:cNvSpPr/>
            <p:nvPr/>
          </p:nvSpPr>
          <p:spPr>
            <a:xfrm>
              <a:off x="23874" y="23873"/>
              <a:ext cx="63805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61" name="Rounded Rectangle 7"/>
          <p:cNvGrpSpPr/>
          <p:nvPr/>
        </p:nvGrpSpPr>
        <p:grpSpPr>
          <a:xfrm>
            <a:off x="606667" y="2657567"/>
            <a:ext cx="685806" cy="489066"/>
            <a:chOff x="0" y="-1"/>
            <a:chExt cx="685804" cy="489065"/>
          </a:xfrm>
        </p:grpSpPr>
        <p:sp>
          <p:nvSpPr>
            <p:cNvPr id="2059" name="Rectangle aux angles arrondis"/>
            <p:cNvSpPr/>
            <p:nvPr/>
          </p:nvSpPr>
          <p:spPr>
            <a:xfrm>
              <a:off x="-1" y="-2"/>
              <a:ext cx="685806" cy="489067"/>
            </a:xfrm>
            <a:prstGeom prst="roundRect">
              <a:avLst>
                <a:gd name="adj" fmla="val 16667"/>
              </a:avLst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60" name="Texte"/>
            <p:cNvSpPr/>
            <p:nvPr/>
          </p:nvSpPr>
          <p:spPr>
            <a:xfrm>
              <a:off x="23874" y="23873"/>
              <a:ext cx="63805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64" name="Rounded Rectangle 8"/>
          <p:cNvGrpSpPr/>
          <p:nvPr/>
        </p:nvGrpSpPr>
        <p:grpSpPr>
          <a:xfrm>
            <a:off x="606667" y="3370385"/>
            <a:ext cx="685806" cy="489067"/>
            <a:chOff x="0" y="0"/>
            <a:chExt cx="685804" cy="489065"/>
          </a:xfrm>
        </p:grpSpPr>
        <p:sp>
          <p:nvSpPr>
            <p:cNvPr id="2062" name="Rectangle aux angles arrondis"/>
            <p:cNvSpPr/>
            <p:nvPr/>
          </p:nvSpPr>
          <p:spPr>
            <a:xfrm>
              <a:off x="-1" y="-1"/>
              <a:ext cx="685806" cy="489066"/>
            </a:xfrm>
            <a:prstGeom prst="roundRect">
              <a:avLst>
                <a:gd name="adj" fmla="val 16667"/>
              </a:avLst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63" name="Texte"/>
            <p:cNvSpPr/>
            <p:nvPr/>
          </p:nvSpPr>
          <p:spPr>
            <a:xfrm>
              <a:off x="23874" y="23873"/>
              <a:ext cx="63805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67" name="Rounded Rectangle 9"/>
          <p:cNvGrpSpPr/>
          <p:nvPr/>
        </p:nvGrpSpPr>
        <p:grpSpPr>
          <a:xfrm>
            <a:off x="606667" y="4610740"/>
            <a:ext cx="685806" cy="489069"/>
            <a:chOff x="0" y="-1"/>
            <a:chExt cx="685804" cy="489068"/>
          </a:xfrm>
        </p:grpSpPr>
        <p:sp>
          <p:nvSpPr>
            <p:cNvPr id="2065" name="Rectangle aux angles arrondis"/>
            <p:cNvSpPr/>
            <p:nvPr/>
          </p:nvSpPr>
          <p:spPr>
            <a:xfrm>
              <a:off x="-1" y="-2"/>
              <a:ext cx="685806" cy="489069"/>
            </a:xfrm>
            <a:prstGeom prst="roundRect">
              <a:avLst>
                <a:gd name="adj" fmla="val 16667"/>
              </a:avLst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66" name="Texte"/>
            <p:cNvSpPr/>
            <p:nvPr/>
          </p:nvSpPr>
          <p:spPr>
            <a:xfrm>
              <a:off x="23874" y="23873"/>
              <a:ext cx="63805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sp>
        <p:nvSpPr>
          <p:cNvPr id="2068" name="TextBox 10"/>
          <p:cNvSpPr/>
          <p:nvPr/>
        </p:nvSpPr>
        <p:spPr>
          <a:xfrm rot="16200000">
            <a:off x="743559" y="4112403"/>
            <a:ext cx="381330" cy="32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 sz="2000"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...</a:t>
            </a:r>
          </a:p>
        </p:txBody>
      </p:sp>
      <p:sp>
        <p:nvSpPr>
          <p:cNvPr id="2069" name="Elbow Connector 12"/>
          <p:cNvSpPr/>
          <p:nvPr/>
        </p:nvSpPr>
        <p:spPr>
          <a:xfrm>
            <a:off x="1291588" y="2188210"/>
            <a:ext cx="1930402" cy="129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71" y="0"/>
                </a:lnTo>
                <a:lnTo>
                  <a:pt x="10871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70" name="Elbow Connector 14"/>
          <p:cNvSpPr/>
          <p:nvPr/>
        </p:nvSpPr>
        <p:spPr>
          <a:xfrm>
            <a:off x="1291588" y="2901949"/>
            <a:ext cx="1930402" cy="58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71" y="0"/>
                </a:lnTo>
                <a:lnTo>
                  <a:pt x="10871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71" name="Elbow Connector 16"/>
          <p:cNvSpPr/>
          <p:nvPr/>
        </p:nvSpPr>
        <p:spPr>
          <a:xfrm>
            <a:off x="1291588" y="3484879"/>
            <a:ext cx="1930402" cy="129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21600"/>
                </a:lnTo>
                <a:lnTo>
                  <a:pt x="10871" y="0"/>
                </a:lnTo>
                <a:lnTo>
                  <a:pt x="21600" y="0"/>
                </a:lnTo>
              </a:path>
            </a:pathLst>
          </a:cu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072" name="Elbow Connector 18"/>
          <p:cNvSpPr/>
          <p:nvPr/>
        </p:nvSpPr>
        <p:spPr>
          <a:xfrm>
            <a:off x="1291588" y="3484879"/>
            <a:ext cx="1930402" cy="1370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71" y="21600"/>
                </a:lnTo>
                <a:lnTo>
                  <a:pt x="10871" y="0"/>
                </a:lnTo>
                <a:lnTo>
                  <a:pt x="21600" y="0"/>
                </a:lnTo>
              </a:path>
            </a:pathLst>
          </a:cu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 defTabSz="914400">
              <a:defRPr>
                <a:solidFill>
                  <a:srgbClr val="005172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grpSp>
        <p:nvGrpSpPr>
          <p:cNvPr id="2075" name="Oval 19"/>
          <p:cNvGrpSpPr/>
          <p:nvPr/>
        </p:nvGrpSpPr>
        <p:grpSpPr>
          <a:xfrm>
            <a:off x="7209689" y="3174339"/>
            <a:ext cx="729771" cy="621595"/>
            <a:chOff x="0" y="0"/>
            <a:chExt cx="729769" cy="621593"/>
          </a:xfrm>
        </p:grpSpPr>
        <p:sp>
          <p:nvSpPr>
            <p:cNvPr id="2073" name="Ovale"/>
            <p:cNvSpPr/>
            <p:nvPr/>
          </p:nvSpPr>
          <p:spPr>
            <a:xfrm>
              <a:off x="-1" y="-1"/>
              <a:ext cx="729770" cy="621594"/>
            </a:xfrm>
            <a:prstGeom prst="ellipse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74" name="Texte"/>
            <p:cNvSpPr/>
            <p:nvPr/>
          </p:nvSpPr>
          <p:spPr>
            <a:xfrm>
              <a:off x="106871" y="91029"/>
              <a:ext cx="51602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sp>
        <p:nvSpPr>
          <p:cNvPr id="2076" name="Straight Arrow Connector 21"/>
          <p:cNvSpPr/>
          <p:nvPr/>
        </p:nvSpPr>
        <p:spPr>
          <a:xfrm flipV="1">
            <a:off x="6202969" y="3485134"/>
            <a:ext cx="1006613" cy="4"/>
          </a:xfrm>
          <a:prstGeom prst="line">
            <a:avLst/>
          </a:pr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7" name="Straight Arrow Connector 24"/>
          <p:cNvSpPr/>
          <p:nvPr/>
        </p:nvSpPr>
        <p:spPr>
          <a:xfrm>
            <a:off x="4404945" y="3485134"/>
            <a:ext cx="474788" cy="4"/>
          </a:xfrm>
          <a:prstGeom prst="line">
            <a:avLst/>
          </a:prstGeom>
          <a:ln w="28575">
            <a:solidFill>
              <a:srgbClr val="005172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78" name="TextBox 25"/>
          <p:cNvSpPr/>
          <p:nvPr/>
        </p:nvSpPr>
        <p:spPr>
          <a:xfrm>
            <a:off x="606668" y="1363908"/>
            <a:ext cx="722183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079" name="TextBox 26"/>
          <p:cNvSpPr/>
          <p:nvPr/>
        </p:nvSpPr>
        <p:spPr>
          <a:xfrm>
            <a:off x="3358193" y="1363908"/>
            <a:ext cx="1423275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Summation</a:t>
            </a:r>
          </a:p>
        </p:txBody>
      </p:sp>
      <p:sp>
        <p:nvSpPr>
          <p:cNvPr id="2080" name="TextBox 27"/>
          <p:cNvSpPr/>
          <p:nvPr/>
        </p:nvSpPr>
        <p:spPr>
          <a:xfrm>
            <a:off x="5045740" y="1363908"/>
            <a:ext cx="1888958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Activation func.</a:t>
            </a:r>
          </a:p>
        </p:txBody>
      </p:sp>
      <p:sp>
        <p:nvSpPr>
          <p:cNvPr id="2081" name="TextBox 28"/>
          <p:cNvSpPr/>
          <p:nvPr/>
        </p:nvSpPr>
        <p:spPr>
          <a:xfrm>
            <a:off x="7142694" y="1363908"/>
            <a:ext cx="895977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082" name="TextBox 29"/>
          <p:cNvSpPr/>
          <p:nvPr/>
        </p:nvSpPr>
        <p:spPr>
          <a:xfrm>
            <a:off x="1588893" y="1363908"/>
            <a:ext cx="1502414" cy="3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lnSpc>
                <a:spcPts val="1800"/>
              </a:lnSpc>
              <a:defRPr>
                <a:solidFill>
                  <a:srgbClr val="34B233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Connections</a:t>
            </a:r>
          </a:p>
        </p:txBody>
      </p:sp>
      <p:grpSp>
        <p:nvGrpSpPr>
          <p:cNvPr id="2085" name="Rectangle 30"/>
          <p:cNvGrpSpPr/>
          <p:nvPr/>
        </p:nvGrpSpPr>
        <p:grpSpPr>
          <a:xfrm>
            <a:off x="1493140" y="1924091"/>
            <a:ext cx="606522" cy="461672"/>
            <a:chOff x="-1" y="-1"/>
            <a:chExt cx="606521" cy="461670"/>
          </a:xfrm>
        </p:grpSpPr>
        <p:sp>
          <p:nvSpPr>
            <p:cNvPr id="2083" name="Rectangle"/>
            <p:cNvSpPr/>
            <p:nvPr/>
          </p:nvSpPr>
          <p:spPr>
            <a:xfrm>
              <a:off x="-2" y="-2"/>
              <a:ext cx="606523" cy="461672"/>
            </a:xfrm>
            <a:prstGeom prst="rect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84" name="Texte"/>
            <p:cNvSpPr/>
            <p:nvPr/>
          </p:nvSpPr>
          <p:spPr>
            <a:xfrm>
              <a:off x="-2" y="-1"/>
              <a:ext cx="60652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88" name="Rectangle 31"/>
          <p:cNvGrpSpPr/>
          <p:nvPr/>
        </p:nvGrpSpPr>
        <p:grpSpPr>
          <a:xfrm>
            <a:off x="1493145" y="2606373"/>
            <a:ext cx="613637" cy="461672"/>
            <a:chOff x="0" y="-1"/>
            <a:chExt cx="613635" cy="461670"/>
          </a:xfrm>
        </p:grpSpPr>
        <p:sp>
          <p:nvSpPr>
            <p:cNvPr id="2086" name="Rectangle"/>
            <p:cNvSpPr/>
            <p:nvPr/>
          </p:nvSpPr>
          <p:spPr>
            <a:xfrm>
              <a:off x="0" y="-2"/>
              <a:ext cx="613637" cy="461672"/>
            </a:xfrm>
            <a:prstGeom prst="rect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87" name="Texte"/>
            <p:cNvSpPr/>
            <p:nvPr/>
          </p:nvSpPr>
          <p:spPr>
            <a:xfrm>
              <a:off x="0" y="-1"/>
              <a:ext cx="613637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91" name="Rectangle 32"/>
          <p:cNvGrpSpPr/>
          <p:nvPr/>
        </p:nvGrpSpPr>
        <p:grpSpPr>
          <a:xfrm>
            <a:off x="1493145" y="3334257"/>
            <a:ext cx="613637" cy="461672"/>
            <a:chOff x="0" y="-1"/>
            <a:chExt cx="613635" cy="461670"/>
          </a:xfrm>
        </p:grpSpPr>
        <p:sp>
          <p:nvSpPr>
            <p:cNvPr id="2089" name="Rectangle"/>
            <p:cNvSpPr/>
            <p:nvPr/>
          </p:nvSpPr>
          <p:spPr>
            <a:xfrm>
              <a:off x="0" y="-2"/>
              <a:ext cx="613637" cy="461672"/>
            </a:xfrm>
            <a:prstGeom prst="rect">
              <a:avLst/>
            </a:prstGeom>
            <a:blipFill rotWithShape="1">
              <a:blip r:embed="rId9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90" name="Texte"/>
            <p:cNvSpPr/>
            <p:nvPr/>
          </p:nvSpPr>
          <p:spPr>
            <a:xfrm>
              <a:off x="0" y="-1"/>
              <a:ext cx="613637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94" name="Rectangle 33"/>
          <p:cNvGrpSpPr/>
          <p:nvPr/>
        </p:nvGrpSpPr>
        <p:grpSpPr>
          <a:xfrm>
            <a:off x="1491367" y="4544478"/>
            <a:ext cx="624153" cy="461672"/>
            <a:chOff x="0" y="-1"/>
            <a:chExt cx="624152" cy="461670"/>
          </a:xfrm>
        </p:grpSpPr>
        <p:sp>
          <p:nvSpPr>
            <p:cNvPr id="2092" name="Rectangle"/>
            <p:cNvSpPr/>
            <p:nvPr/>
          </p:nvSpPr>
          <p:spPr>
            <a:xfrm>
              <a:off x="-1" y="-2"/>
              <a:ext cx="624153" cy="461672"/>
            </a:xfrm>
            <a:prstGeom prst="rect">
              <a:avLst/>
            </a:prstGeom>
            <a:blipFill rotWithShape="1">
              <a:blip r:embed="rId10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93" name="Texte"/>
            <p:cNvSpPr/>
            <p:nvPr/>
          </p:nvSpPr>
          <p:spPr>
            <a:xfrm>
              <a:off x="-1" y="-1"/>
              <a:ext cx="62415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defTabSz="914400">
                <a:defRPr>
                  <a:solidFill>
                    <a:srgbClr val="005172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 </a:t>
              </a:r>
            </a:p>
          </p:txBody>
        </p:sp>
      </p:grpSp>
      <p:grpSp>
        <p:nvGrpSpPr>
          <p:cNvPr id="2097" name="Rounded Rectangle 35"/>
          <p:cNvGrpSpPr/>
          <p:nvPr/>
        </p:nvGrpSpPr>
        <p:grpSpPr>
          <a:xfrm>
            <a:off x="2091130" y="5655859"/>
            <a:ext cx="5860974" cy="564969"/>
            <a:chOff x="0" y="0"/>
            <a:chExt cx="5860973" cy="564967"/>
          </a:xfrm>
        </p:grpSpPr>
        <p:sp>
          <p:nvSpPr>
            <p:cNvPr id="2095" name="Rectangle aux angles arrondis"/>
            <p:cNvSpPr/>
            <p:nvPr/>
          </p:nvSpPr>
          <p:spPr>
            <a:xfrm>
              <a:off x="0" y="0"/>
              <a:ext cx="5860974" cy="56496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519FD7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14400">
                <a:defRPr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2096" name="The information is in the weights"/>
            <p:cNvSpPr/>
            <p:nvPr/>
          </p:nvSpPr>
          <p:spPr>
            <a:xfrm>
              <a:off x="27579" y="84364"/>
              <a:ext cx="580581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000">
                  <a:solidFill>
                    <a:srgbClr val="005172"/>
                  </a:solid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/>
              <a:r>
                <a:t>The information is in the weights and biais</a:t>
              </a:r>
            </a:p>
          </p:txBody>
        </p:sp>
      </p:grpSp>
      <p:sp>
        <p:nvSpPr>
          <p:cNvPr id="2098" name="Sum"/>
          <p:cNvSpPr/>
          <p:nvPr/>
        </p:nvSpPr>
        <p:spPr>
          <a:xfrm>
            <a:off x="3700867" y="3306067"/>
            <a:ext cx="52874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solidFill>
                  <a:srgbClr val="005172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Sum</a:t>
            </a:r>
          </a:p>
        </p:txBody>
      </p:sp>
      <p:sp>
        <p:nvSpPr>
          <p:cNvPr id="2099" name="Biais"/>
          <p:cNvSpPr/>
          <p:nvPr/>
        </p:nvSpPr>
        <p:spPr>
          <a:xfrm>
            <a:off x="3781573" y="5085662"/>
            <a:ext cx="576517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Biais</a:t>
            </a:r>
          </a:p>
        </p:txBody>
      </p:sp>
      <p:sp>
        <p:nvSpPr>
          <p:cNvPr id="2100" name="Ligne"/>
          <p:cNvSpPr/>
          <p:nvPr/>
        </p:nvSpPr>
        <p:spPr>
          <a:xfrm flipV="1">
            <a:off x="4069831" y="4360764"/>
            <a:ext cx="3" cy="6450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9" grpId="7"/>
      <p:bldP build="whole" bldLvl="1" animBg="1" rev="0" advAuto="0" spid="2076" grpId="20"/>
      <p:bldP build="whole" bldLvl="1" animBg="1" rev="0" advAuto="0" spid="2088" grpId="12"/>
      <p:bldP build="whole" bldLvl="1" animBg="1" rev="0" advAuto="0" spid="2068" grpId="5"/>
      <p:bldP build="whole" bldLvl="1" animBg="1" rev="0" advAuto="0" spid="2091" grpId="14"/>
      <p:bldP build="whole" bldLvl="1" animBg="1" rev="0" advAuto="0" spid="2097" grpId="23"/>
      <p:bldP build="whole" bldLvl="1" animBg="1" rev="0" advAuto="0" spid="2070" grpId="8"/>
      <p:bldP build="whole" bldLvl="1" animBg="1" rev="0" advAuto="0" spid="2071" grpId="9"/>
      <p:bldP build="whole" bldLvl="1" animBg="1" rev="0" advAuto="0" spid="2082" grpId="11"/>
      <p:bldP build="whole" bldLvl="1" animBg="1" rev="0" advAuto="0" spid="2067" grpId="4"/>
      <p:bldP build="whole" bldLvl="1" animBg="1" rev="0" advAuto="0" spid="2055" grpId="18"/>
      <p:bldP build="whole" bldLvl="1" animBg="1" rev="0" advAuto="0" spid="2081" grpId="22"/>
      <p:bldP build="whole" bldLvl="1" animBg="1" rev="0" advAuto="0" spid="2064" grpId="3"/>
      <p:bldP build="whole" bldLvl="1" animBg="1" rev="0" advAuto="0" spid="2077" grpId="17"/>
      <p:bldP build="whole" bldLvl="1" animBg="1" rev="0" advAuto="0" spid="2080" grpId="19"/>
      <p:bldP build="whole" bldLvl="1" animBg="1" rev="0" advAuto="0" spid="2075" grpId="21"/>
      <p:bldP build="whole" bldLvl="1" animBg="1" rev="0" advAuto="0" spid="2085" grpId="13"/>
      <p:bldP build="whole" bldLvl="1" animBg="1" rev="0" advAuto="0" spid="2079" grpId="16"/>
      <p:bldP build="whole" bldLvl="1" animBg="1" rev="0" advAuto="0" spid="2078" grpId="6"/>
      <p:bldP build="whole" bldLvl="1" animBg="1" rev="0" advAuto="0" spid="2061" grpId="2"/>
      <p:bldP build="whole" bldLvl="1" animBg="1" rev="0" advAuto="0" spid="2072" grpId="10"/>
      <p:bldP build="whole" bldLvl="1" animBg="1" rev="0" advAuto="0" spid="2094" grpId="15"/>
      <p:bldP build="whole" bldLvl="1" animBg="1" rev="0" advAuto="0" spid="2058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Title 2"/>
          <p:cNvSpPr/>
          <p:nvPr>
            <p:ph type="title"/>
          </p:nvPr>
        </p:nvSpPr>
        <p:spPr>
          <a:xfrm>
            <a:off x="457200" y="0"/>
            <a:ext cx="8229600" cy="981419"/>
          </a:xfrm>
          <a:prstGeom prst="rect">
            <a:avLst/>
          </a:prstGeom>
        </p:spPr>
        <p:txBody>
          <a:bodyPr/>
          <a:lstStyle/>
          <a:p>
            <a:pPr/>
            <a:r>
              <a:t>ONLINE GAMING</a:t>
            </a:r>
          </a:p>
        </p:txBody>
      </p:sp>
      <p:sp>
        <p:nvSpPr>
          <p:cNvPr id="2103" name="ZoneTexte 1"/>
          <p:cNvSpPr/>
          <p:nvPr/>
        </p:nvSpPr>
        <p:spPr>
          <a:xfrm>
            <a:off x="35496" y="1124742"/>
            <a:ext cx="8676456" cy="49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28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https://playground.tensorflow.org/</a:t>
            </a:r>
          </a:p>
        </p:txBody>
      </p:sp>
      <p:pic>
        <p:nvPicPr>
          <p:cNvPr id="2104" name="Capture d’écran 2018-05-19 à 09.41.50.png" descr="Capture d’écran 2018-05-19 à 09.4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31005"/>
            <a:ext cx="9144000" cy="3980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Title 1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Deep learning basic architecture</a:t>
            </a:r>
          </a:p>
        </p:txBody>
      </p:sp>
      <p:sp>
        <p:nvSpPr>
          <p:cNvPr id="2107" name="Slide Number Placeholder 3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36712"/>
            <a:ext cx="9144000" cy="5544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one step further … Deep learn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Take home message II</a:t>
            </a:r>
          </a:p>
        </p:txBody>
      </p:sp>
      <p:sp>
        <p:nvSpPr>
          <p:cNvPr id="2111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12" name="Machine learning algorithms are rather simple…"/>
          <p:cNvSpPr/>
          <p:nvPr>
            <p:ph type="body" idx="1"/>
          </p:nvPr>
        </p:nvSpPr>
        <p:spPr>
          <a:xfrm>
            <a:off x="206721" y="1257222"/>
            <a:ext cx="8822285" cy="48155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Machine learning algorithms are rather simple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Some methods are more black box than others (RF white box, deep learning more black box)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Some methods require more data than others (RF less data than deep learning)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No big theory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Available code : François Chollet’s book</a:t>
            </a:r>
          </a:p>
        </p:txBody>
      </p:sp>
      <p:pic>
        <p:nvPicPr>
          <p:cNvPr id="21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2101" y="3742097"/>
            <a:ext cx="2362065" cy="2962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 Placeholder 3"/>
          <p:cNvSpPr/>
          <p:nvPr>
            <p:ph type="sldNum" sz="quarter" idx="4294967295"/>
          </p:nvPr>
        </p:nvSpPr>
        <p:spPr>
          <a:xfrm>
            <a:off x="8811259" y="6573518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3" name="Rectangle 6"/>
          <p:cNvSpPr/>
          <p:nvPr/>
        </p:nvSpPr>
        <p:spPr>
          <a:xfrm>
            <a:off x="426432" y="2040058"/>
            <a:ext cx="1391797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Detection</a:t>
            </a:r>
          </a:p>
        </p:txBody>
      </p:sp>
      <p:sp>
        <p:nvSpPr>
          <p:cNvPr id="514" name="Rectangle 7"/>
          <p:cNvSpPr/>
          <p:nvPr/>
        </p:nvSpPr>
        <p:spPr>
          <a:xfrm>
            <a:off x="4211959" y="2032093"/>
            <a:ext cx="1985027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Segmentation</a:t>
            </a:r>
          </a:p>
        </p:txBody>
      </p:sp>
      <p:pic>
        <p:nvPicPr>
          <p:cNvPr id="5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04" y="2469189"/>
            <a:ext cx="8946740" cy="369611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Title 1"/>
          <p:cNvSpPr/>
          <p:nvPr>
            <p:ph type="title"/>
          </p:nvPr>
        </p:nvSpPr>
        <p:spPr>
          <a:xfrm>
            <a:off x="179512" y="41143"/>
            <a:ext cx="8964488" cy="756009"/>
          </a:xfrm>
          <a:prstGeom prst="rect">
            <a:avLst/>
          </a:prstGeom>
        </p:spPr>
        <p:txBody>
          <a:bodyPr/>
          <a:lstStyle/>
          <a:p>
            <a:pPr/>
            <a:r>
              <a:t>Example of machine learning capabilities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Titr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Roadmap </a:t>
            </a:r>
          </a:p>
        </p:txBody>
      </p:sp>
      <p:sp>
        <p:nvSpPr>
          <p:cNvPr id="2116" name="What is machine learning?…"/>
          <p:cNvSpPr/>
          <p:nvPr/>
        </p:nvSpPr>
        <p:spPr>
          <a:xfrm>
            <a:off x="379743" y="1522729"/>
            <a:ext cx="8249240" cy="302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is machine learning?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Why is it different or similar in the Era of machine learning based Bioimaging 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What are the families of methods and their basic principle?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Is it ready to use in Bioimaging?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b="1">
                <a:solidFill>
                  <a:schemeClr val="accent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What are possible pitfalls and bottleneck ?</a:t>
            </a:r>
          </a:p>
          <a:p>
            <a:pPr>
              <a:defRPr b="1">
                <a:solidFill>
                  <a:schemeClr val="accent2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Economical consequences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Economical consequences</a:t>
            </a:r>
          </a:p>
        </p:txBody>
      </p:sp>
      <p:sp>
        <p:nvSpPr>
          <p:cNvPr id="2119" name="Numéro de diapositive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661" y="1082699"/>
            <a:ext cx="7385320" cy="4920004"/>
          </a:xfrm>
          <a:prstGeom prst="rect">
            <a:avLst/>
          </a:prstGeom>
          <a:ln w="12700">
            <a:miter lim="400000"/>
          </a:ln>
        </p:spPr>
      </p:pic>
      <p:sp>
        <p:nvSpPr>
          <p:cNvPr id="2121" name="Deep…"/>
          <p:cNvSpPr/>
          <p:nvPr/>
        </p:nvSpPr>
        <p:spPr>
          <a:xfrm>
            <a:off x="1147933" y="3357281"/>
            <a:ext cx="993868" cy="6502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/>
            <a:r>
              <a:t>Deep</a:t>
            </a:r>
          </a:p>
          <a:p>
            <a:pPr algn="ctr" defTabSz="914400"/>
            <a:r>
              <a:t>Learning</a:t>
            </a:r>
          </a:p>
        </p:txBody>
      </p:sp>
      <p:sp>
        <p:nvSpPr>
          <p:cNvPr id="2122" name="Keras…"/>
          <p:cNvSpPr/>
          <p:nvPr/>
        </p:nvSpPr>
        <p:spPr>
          <a:xfrm>
            <a:off x="1249901" y="4995581"/>
            <a:ext cx="789937" cy="6502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/>
            <a:r>
              <a:t>Keras</a:t>
            </a:r>
          </a:p>
          <a:p>
            <a:pPr algn="ctr" defTabSz="914400"/>
            <a:r>
              <a:t>Im-Joy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Indeed the case…. this Sunday in training school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>
            <a:lvl1pPr defTabSz="859536">
              <a:defRPr sz="3300"/>
            </a:lvl1pPr>
          </a:lstStyle>
          <a:p>
            <a:pPr/>
            <a:r>
              <a:t>Indeed the case…. Neubias Luxembourg 2019</a:t>
            </a:r>
          </a:p>
        </p:txBody>
      </p:sp>
      <p:pic>
        <p:nvPicPr>
          <p:cNvPr id="2125" name="Google Shape;176;p30" descr="Google Shape;17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317" y="921997"/>
            <a:ext cx="6393258" cy="2006464"/>
          </a:xfrm>
          <a:prstGeom prst="rect">
            <a:avLst/>
          </a:prstGeom>
          <a:ln w="12700">
            <a:miter lim="400000"/>
          </a:ln>
        </p:spPr>
      </p:pic>
      <p:sp>
        <p:nvSpPr>
          <p:cNvPr id="2126" name="Ko Sugawara"/>
          <p:cNvSpPr/>
          <p:nvPr/>
        </p:nvSpPr>
        <p:spPr>
          <a:xfrm>
            <a:off x="7082204" y="921997"/>
            <a:ext cx="11716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914400">
              <a:defRPr sz="14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Ko Sugawara</a:t>
            </a:r>
          </a:p>
        </p:txBody>
      </p:sp>
      <p:pic>
        <p:nvPicPr>
          <p:cNvPr id="2127" name="Google Shape;162;p29" descr="Google Shape;16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2238" y="3317547"/>
            <a:ext cx="2931485" cy="2248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8" name="Google Shape;162;p29" descr="Google Shape;16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9225" y="1250379"/>
            <a:ext cx="2349250" cy="1801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9" name="Google Shape;165;p21" descr="Google Shape;165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8063" y="3186475"/>
            <a:ext cx="3810845" cy="3111115"/>
          </a:xfrm>
          <a:prstGeom prst="rect">
            <a:avLst/>
          </a:prstGeom>
          <a:ln w="12700">
            <a:miter lim="400000"/>
          </a:ln>
        </p:spPr>
      </p:pic>
      <p:sp>
        <p:nvSpPr>
          <p:cNvPr id="2130" name="Google Shape;170;p21"/>
          <p:cNvSpPr/>
          <p:nvPr/>
        </p:nvSpPr>
        <p:spPr>
          <a:xfrm>
            <a:off x="195425" y="6449676"/>
            <a:ext cx="4482001" cy="38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defTabSz="914400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~ 82 %  Correctly trained </a:t>
            </a:r>
          </a:p>
        </p:txBody>
      </p:sp>
      <p:grpSp>
        <p:nvGrpSpPr>
          <p:cNvPr id="2137" name="Grouper"/>
          <p:cNvGrpSpPr/>
          <p:nvPr/>
        </p:nvGrpSpPr>
        <p:grpSpPr>
          <a:xfrm>
            <a:off x="-126017" y="3053299"/>
            <a:ext cx="3405724" cy="3285743"/>
            <a:chOff x="-1" y="0"/>
            <a:chExt cx="3405722" cy="3285742"/>
          </a:xfrm>
        </p:grpSpPr>
        <p:sp>
          <p:nvSpPr>
            <p:cNvPr id="2131" name="Google Shape;150;p20"/>
            <p:cNvSpPr/>
            <p:nvPr/>
          </p:nvSpPr>
          <p:spPr>
            <a:xfrm>
              <a:off x="-2" y="683401"/>
              <a:ext cx="900113" cy="989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ctr">
              <a:spAutoFit/>
            </a:bodyPr>
            <a:lstStyle>
              <a:lvl1pPr algn="ctr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2174 images of each class</a:t>
              </a:r>
            </a:p>
          </p:txBody>
        </p:sp>
        <p:sp>
          <p:nvSpPr>
            <p:cNvPr id="2132" name="Google Shape;151;p20"/>
            <p:cNvSpPr/>
            <p:nvPr/>
          </p:nvSpPr>
          <p:spPr>
            <a:xfrm>
              <a:off x="31732" y="1445993"/>
              <a:ext cx="831595" cy="989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ctr">
              <a:spAutoFit/>
            </a:bodyPr>
            <a:lstStyle>
              <a:lvl1pPr algn="ctr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30% used for  validation </a:t>
              </a:r>
            </a:p>
          </p:txBody>
        </p:sp>
        <p:pic>
          <p:nvPicPr>
            <p:cNvPr id="2133" name="Google Shape;153;p20" descr="Google Shape;153;p20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21028" y="61334"/>
              <a:ext cx="1350287" cy="2779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4" name="Google Shape;154;p20"/>
            <p:cNvSpPr/>
            <p:nvPr/>
          </p:nvSpPr>
          <p:spPr>
            <a:xfrm>
              <a:off x="2398725" y="651015"/>
              <a:ext cx="900112" cy="989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ctr">
              <a:spAutoFit/>
            </a:bodyPr>
            <a:lstStyle>
              <a:lvl1pPr algn="ctr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2174 images of each class</a:t>
              </a:r>
            </a:p>
          </p:txBody>
        </p:sp>
        <p:sp>
          <p:nvSpPr>
            <p:cNvPr id="2135" name="Google Shape;155;p20"/>
            <p:cNvSpPr/>
            <p:nvPr/>
          </p:nvSpPr>
          <p:spPr>
            <a:xfrm>
              <a:off x="2430459" y="1413606"/>
              <a:ext cx="831595" cy="9898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1" tIns="91421" rIns="91421" bIns="91421" numCol="1" anchor="ctr">
              <a:spAutoFit/>
            </a:bodyPr>
            <a:lstStyle>
              <a:lvl1pPr algn="ctr"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30% used for  validation </a:t>
              </a:r>
            </a:p>
          </p:txBody>
        </p:sp>
        <p:sp>
          <p:nvSpPr>
            <p:cNvPr id="2136" name="Google Shape;157;p20"/>
            <p:cNvSpPr/>
            <p:nvPr/>
          </p:nvSpPr>
          <p:spPr>
            <a:xfrm>
              <a:off x="831370" y="-1"/>
              <a:ext cx="2574352" cy="3285743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FF99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914400"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2138" name="TONIS…"/>
          <p:cNvSpPr/>
          <p:nvPr/>
        </p:nvSpPr>
        <p:spPr>
          <a:xfrm>
            <a:off x="7561874" y="4254305"/>
            <a:ext cx="823944" cy="97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TONIS</a:t>
            </a:r>
          </a:p>
          <a:p>
            <a:pPr algn="ctr" defTabSz="9144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ARIANNE</a:t>
            </a:r>
          </a:p>
          <a:p>
            <a:pPr algn="ctr" defTabSz="9144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LEONIE</a:t>
            </a:r>
          </a:p>
          <a:p>
            <a:pPr algn="ctr" defTabSz="9144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BRUNO</a:t>
            </a:r>
          </a:p>
          <a:p>
            <a:pPr algn="ctr" defTabSz="914400"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ELNAZ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Hidden costs in supervised machine learn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>
            <a:lvl1pPr defTabSz="905255">
              <a:defRPr sz="3500"/>
            </a:lvl1pPr>
          </a:lstStyle>
          <a:p>
            <a:pPr/>
            <a:r>
              <a:t>Hidden costs in supervised machine learning</a:t>
            </a:r>
          </a:p>
        </p:txBody>
      </p:sp>
      <p:sp>
        <p:nvSpPr>
          <p:cNvPr id="2141" name="Numéro de diapositive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4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293" y="1883546"/>
            <a:ext cx="4059531" cy="2751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5421" y="2131566"/>
            <a:ext cx="3306358" cy="3262465"/>
          </a:xfrm>
          <a:prstGeom prst="rect">
            <a:avLst/>
          </a:prstGeom>
          <a:ln w="12700">
            <a:miter lim="400000"/>
          </a:ln>
        </p:spPr>
      </p:pic>
      <p:sp>
        <p:nvSpPr>
          <p:cNvPr id="2144" name="Specific computing systems"/>
          <p:cNvSpPr/>
          <p:nvPr/>
        </p:nvSpPr>
        <p:spPr>
          <a:xfrm>
            <a:off x="430541" y="1370327"/>
            <a:ext cx="291386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Specific computing systems</a:t>
            </a:r>
          </a:p>
        </p:txBody>
      </p:sp>
      <p:sp>
        <p:nvSpPr>
          <p:cNvPr id="2145" name="Image annotation"/>
          <p:cNvSpPr/>
          <p:nvPr/>
        </p:nvSpPr>
        <p:spPr>
          <a:xfrm>
            <a:off x="5807466" y="1497330"/>
            <a:ext cx="189264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Image annotation</a:t>
            </a:r>
          </a:p>
        </p:txBody>
      </p:sp>
      <p:sp>
        <p:nvSpPr>
          <p:cNvPr id="2146" name="Or online services"/>
          <p:cNvSpPr/>
          <p:nvPr/>
        </p:nvSpPr>
        <p:spPr>
          <a:xfrm>
            <a:off x="144639" y="5023194"/>
            <a:ext cx="193360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Or online services</a:t>
            </a:r>
          </a:p>
        </p:txBody>
      </p:sp>
      <p:pic>
        <p:nvPicPr>
          <p:cNvPr id="214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4700" y="5115192"/>
            <a:ext cx="2383372" cy="1050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How to speed up annotation ?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How to speed up annotation ?</a:t>
            </a:r>
          </a:p>
        </p:txBody>
      </p:sp>
      <p:sp>
        <p:nvSpPr>
          <p:cNvPr id="2150" name="Machine learning based: Illastic, Weka, Survos, Labelkit, ……"/>
          <p:cNvSpPr/>
          <p:nvPr>
            <p:ph type="body" idx="1"/>
          </p:nvPr>
        </p:nvSpPr>
        <p:spPr>
          <a:xfrm>
            <a:off x="457200" y="1301833"/>
            <a:ext cx="8229600" cy="462561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Supervised Machine learning based: Illastic, Weka, Survos, Labelkit, …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Active learning :  Peter, Loïc, et al. "Assisting the examination of large histopathological slides with adaptive forests." </a:t>
            </a:r>
            <a:r>
              <a:rPr i="1"/>
              <a:t>Medical image analysis</a:t>
            </a:r>
            <a:r>
              <a:t> 35 (2017)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Annotate with other colleagues: Cytomine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Annotate with citizen science : Sullivan, Devin P., et al. "Deep learning is combined with massive-scale citizen science to improve large-scale image classification." </a:t>
            </a:r>
            <a:r>
              <a:rPr i="1"/>
              <a:t>Nature biotechnology</a:t>
            </a:r>
            <a:r>
              <a:t> 36.9 (2018): 820.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Pay people to do it for you:  Amazon mechanical turk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Learn on synthetic data: Simulation or GAN</a:t>
            </a: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t>Annotate without the hand</a:t>
            </a:r>
            <a:r>
              <a:rPr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  <p:sp>
        <p:nvSpPr>
          <p:cNvPr id="2151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52" name="Capture d’écran 2019-02-06 à 21.56.31.png" descr="Capture d’écran 2019-02-06 à 21.56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197" y="5426261"/>
            <a:ext cx="905253" cy="129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7601" y="5426261"/>
            <a:ext cx="1294047" cy="129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17796" y="5213679"/>
            <a:ext cx="1719212" cy="171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Another issue with annotation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Some issue with annotation</a:t>
            </a:r>
          </a:p>
        </p:txBody>
      </p:sp>
      <p:sp>
        <p:nvSpPr>
          <p:cNvPr id="2157" name="Douma, Ikrame, David Rousseau, Rebecca Sallit, Laurent Kodjikian, and Philippe Denis. &quot;Toward quantitative and reproducible clinical use of OCT-Angiography.&quot; PloS one 13, no. 7 (2018): e0197588."/>
          <p:cNvSpPr/>
          <p:nvPr>
            <p:ph type="body" sz="quarter" idx="1"/>
          </p:nvPr>
        </p:nvSpPr>
        <p:spPr>
          <a:xfrm>
            <a:off x="277591" y="6408377"/>
            <a:ext cx="8229601" cy="978597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buSzTx/>
              <a:buNone/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Douma, Ikrame, David Rousseau, Rebecca Sallit, Laurent Kodjikian, and Philippe Denis. "Toward quantitative and reproducible clinical use of OCT-Angiography." </a:t>
            </a:r>
            <a:r>
              <a:rPr i="1"/>
              <a:t>PloS one</a:t>
            </a:r>
            <a:r>
              <a:t> 13, no. 7 (2018): e0197588.</a:t>
            </a:r>
          </a:p>
        </p:txBody>
      </p:sp>
      <p:sp>
        <p:nvSpPr>
          <p:cNvPr id="2158" name="Numéro de diapositive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732" y="1919425"/>
            <a:ext cx="6109319" cy="4059919"/>
          </a:xfrm>
          <a:prstGeom prst="rect">
            <a:avLst/>
          </a:prstGeom>
          <a:ln w="12700">
            <a:miter lim="400000"/>
          </a:ln>
        </p:spPr>
      </p:pic>
      <p:sp>
        <p:nvSpPr>
          <p:cNvPr id="2160" name="Influence of uncertainty of annotation on segmentation result"/>
          <p:cNvSpPr/>
          <p:nvPr/>
        </p:nvSpPr>
        <p:spPr>
          <a:xfrm>
            <a:off x="572202" y="1228515"/>
            <a:ext cx="6229568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Influence of uncertainty of annotation on segmentation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Title 1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/>
          <a:p>
            <a:pPr/>
            <a:r>
              <a:t>Ethical issues</a:t>
            </a:r>
          </a:p>
        </p:txBody>
      </p:sp>
      <p:sp>
        <p:nvSpPr>
          <p:cNvPr id="2163" name="Slide Number Placeholder 3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64" name="Rectangle 8"/>
          <p:cNvSpPr/>
          <p:nvPr/>
        </p:nvSpPr>
        <p:spPr>
          <a:xfrm>
            <a:off x="323522" y="1083008"/>
            <a:ext cx="6048685" cy="79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[LeCun, Bottou, Bengio, Haffner 1998]</a:t>
            </a:r>
          </a:p>
        </p:txBody>
      </p:sp>
      <p:pic>
        <p:nvPicPr>
          <p:cNvPr id="2165" name="videoplayback" descr="videoplayback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91680" y="2276872"/>
            <a:ext cx="5948239" cy="4370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0000" fill="hold"/>
                                        <p:tgtEl>
                                          <p:spTgt spid="2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16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Prediction via correlative imaging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« Corrélation n’est pas raison » </a:t>
            </a:r>
          </a:p>
        </p:txBody>
      </p:sp>
      <p:pic>
        <p:nvPicPr>
          <p:cNvPr id="2168" name="Capture d’écran 2019-01-29 à 20.49.03.png" descr="Capture d’écran 2019-01-29 à 20.4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0589"/>
            <a:ext cx="9144000" cy="5399222"/>
          </a:xfrm>
          <a:prstGeom prst="rect">
            <a:avLst/>
          </a:prstGeom>
          <a:ln w="12700">
            <a:miter lim="400000"/>
          </a:ln>
        </p:spPr>
      </p:pic>
      <p:sp>
        <p:nvSpPr>
          <p:cNvPr id="2169" name="Ounkomol, C., Seshamani, S., Maleckar, M. M., Collman, F., &amp; Johnson, G. (2018). Label-free prediction of three-dimensional fluorescence images from transmitted light microscopy. bioRxiv, 289504."/>
          <p:cNvSpPr/>
          <p:nvPr/>
        </p:nvSpPr>
        <p:spPr>
          <a:xfrm>
            <a:off x="386060" y="921997"/>
            <a:ext cx="8371875" cy="812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Ounkomol, C., Seshamani, S., Maleckar, M. M., Collman, F., &amp; Johnson, G. (2018). Label-free prediction of three-dimensional fluorescence images from transmitted light microscopy. </a:t>
            </a:r>
            <a:r>
              <a:rPr i="1"/>
              <a:t>bioRxiv</a:t>
            </a:r>
            <a:r>
              <a:t>, 289504.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Conclusion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172" name="Consequences of the use of machine and deep learning…"/>
          <p:cNvSpPr/>
          <p:nvPr>
            <p:ph type="body" idx="1"/>
          </p:nvPr>
        </p:nvSpPr>
        <p:spPr>
          <a:xfrm>
            <a:off x="206721" y="1257222"/>
            <a:ext cx="8822285" cy="4815515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Machine learning algorithmic tools ready to use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Very friendly coding environment (ImJoy, Keras)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Approximately 1 year to train yourself fully operational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Annotation is the new bottledneck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Possible change in the relationship on platform (who will do the annotation)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Don’t stay alone… work as a community </a:t>
            </a:r>
          </a:p>
        </p:txBody>
      </p:sp>
      <p:sp>
        <p:nvSpPr>
          <p:cNvPr id="2173" name="Numéro de diapositive"/>
          <p:cNvSpPr/>
          <p:nvPr>
            <p:ph type="sldNum" sz="quarter" idx="4294967295"/>
          </p:nvPr>
        </p:nvSpPr>
        <p:spPr>
          <a:xfrm>
            <a:off x="8773159" y="6573518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MOOCS ?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MOOCS ?</a:t>
            </a:r>
          </a:p>
        </p:txBody>
      </p:sp>
      <p:sp>
        <p:nvSpPr>
          <p:cNvPr id="2176" name="Numéro de diapositive"/>
          <p:cNvSpPr/>
          <p:nvPr>
            <p:ph type="sldNum" sz="quarter" idx="4294967295"/>
          </p:nvPr>
        </p:nvSpPr>
        <p:spPr>
          <a:xfrm>
            <a:off x="8773159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499" y="1849146"/>
            <a:ext cx="3251202" cy="1891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" y="3981236"/>
            <a:ext cx="3683000" cy="2209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1228" y="4698007"/>
            <a:ext cx="3825122" cy="1150343"/>
          </a:xfrm>
          <a:prstGeom prst="rect">
            <a:avLst/>
          </a:prstGeom>
          <a:ln w="12700">
            <a:miter lim="400000"/>
          </a:ln>
        </p:spPr>
      </p:pic>
      <p:sp>
        <p:nvSpPr>
          <p:cNvPr id="2180" name="https://canal-ua.univ-angers.fr/avc/home"/>
          <p:cNvSpPr/>
          <p:nvPr/>
        </p:nvSpPr>
        <p:spPr>
          <a:xfrm>
            <a:off x="5315920" y="4166903"/>
            <a:ext cx="3612834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https://canal-ua.univ-angers.fr/avc/home</a:t>
            </a:r>
          </a:p>
        </p:txBody>
      </p:sp>
      <p:sp>
        <p:nvSpPr>
          <p:cNvPr id="2181" name="https://www.fun-mooc.fr/"/>
          <p:cNvSpPr/>
          <p:nvPr/>
        </p:nvSpPr>
        <p:spPr>
          <a:xfrm>
            <a:off x="770575" y="3981236"/>
            <a:ext cx="2345042" cy="34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400">
              <a:defRPr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https://www.fun-mooc.fr/</a:t>
            </a:r>
          </a:p>
        </p:txBody>
      </p:sp>
      <p:pic>
        <p:nvPicPr>
          <p:cNvPr id="218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3055" y="1771437"/>
            <a:ext cx="2012333" cy="2209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icroscopy in deep learning ?"/>
          <p:cNvSpPr/>
          <p:nvPr>
            <p:ph type="title"/>
          </p:nvPr>
        </p:nvSpPr>
        <p:spPr>
          <a:xfrm>
            <a:off x="457200" y="41143"/>
            <a:ext cx="8229600" cy="756009"/>
          </a:xfrm>
          <a:prstGeom prst="rect">
            <a:avLst/>
          </a:prstGeom>
        </p:spPr>
        <p:txBody>
          <a:bodyPr/>
          <a:lstStyle/>
          <a:p>
            <a:pPr/>
            <a:r>
              <a:t>Microscopy in machine learning ?</a:t>
            </a:r>
          </a:p>
        </p:txBody>
      </p:sp>
      <p:sp>
        <p:nvSpPr>
          <p:cNvPr id="519" name="Numéro de diapositive"/>
          <p:cNvSpPr/>
          <p:nvPr>
            <p:ph type="sldNum" sz="quarter" idx="4294967295"/>
          </p:nvPr>
        </p:nvSpPr>
        <p:spPr>
          <a:xfrm>
            <a:off x="8811259" y="6573518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0" name="Rivenson Y, Göröcs Z, Günaydin H, Zhang Y, Wang H, Ozcan A. Deep learning microscopy. Optica. 2017 Nov 20;4(11):1437-43."/>
          <p:cNvSpPr/>
          <p:nvPr/>
        </p:nvSpPr>
        <p:spPr>
          <a:xfrm>
            <a:off x="198514" y="4122611"/>
            <a:ext cx="6029760" cy="43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Rivenson Y, et al. Deep learning microscopy. Optica. 2017 Nov 20;4(11):1437-43.</a:t>
            </a:r>
          </a:p>
        </p:txBody>
      </p:sp>
      <p:sp>
        <p:nvSpPr>
          <p:cNvPr id="521" name="Angermueller C, Pärnamaa T, Parts L, Stegle O. Deep learning for computational biology. Molecular systems biology. 2016 Jul 1;12(7):878."/>
          <p:cNvSpPr/>
          <p:nvPr/>
        </p:nvSpPr>
        <p:spPr>
          <a:xfrm>
            <a:off x="205788" y="3744340"/>
            <a:ext cx="8311493" cy="43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3000"/>
              </a:lnSpc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Angermueller C, et al  Deep learning for computational biology. Molecular systems biology. 2016 Jul 1;12(7):878.</a:t>
            </a:r>
          </a:p>
        </p:txBody>
      </p:sp>
      <p:sp>
        <p:nvSpPr>
          <p:cNvPr id="522" name="A domain which produces a lot of images…"/>
          <p:cNvSpPr/>
          <p:nvPr/>
        </p:nvSpPr>
        <p:spPr>
          <a:xfrm>
            <a:off x="166869" y="1173991"/>
            <a:ext cx="5289830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/>
            <a:r>
              <a:t>A domain which produces a lot of images </a:t>
            </a:r>
          </a:p>
          <a:p>
            <a:pPr defTabSz="914400"/>
          </a:p>
          <a:p>
            <a:pPr defTabSz="914400"/>
            <a:r>
              <a:t>With high heterogeneity in tissue and contrast</a:t>
            </a:r>
          </a:p>
          <a:p>
            <a:pPr defTabSz="914400"/>
          </a:p>
          <a:p>
            <a:pPr defTabSz="914400"/>
          </a:p>
          <a:p>
            <a:pPr defTabSz="914400"/>
            <a:r>
              <a:t>=&gt; Adapted to machine learning and  deep learning</a:t>
            </a:r>
          </a:p>
        </p:txBody>
      </p:sp>
      <p:pic>
        <p:nvPicPr>
          <p:cNvPr id="523" name="Image 6" descr="Imag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2084" y="5244167"/>
            <a:ext cx="1074913" cy="1416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 7" descr="Imag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0868" y="5188515"/>
            <a:ext cx="1534208" cy="147258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ZoneTexte 8"/>
          <p:cNvSpPr/>
          <p:nvPr/>
        </p:nvSpPr>
        <p:spPr>
          <a:xfrm>
            <a:off x="4314023" y="4863198"/>
            <a:ext cx="79563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2004</a:t>
            </a:r>
          </a:p>
        </p:txBody>
      </p:sp>
      <p:pic>
        <p:nvPicPr>
          <p:cNvPr id="526" name="Image 9" descr="Imag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27" y="5197430"/>
            <a:ext cx="1343593" cy="142668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Rectangle 10"/>
          <p:cNvSpPr/>
          <p:nvPr/>
        </p:nvSpPr>
        <p:spPr>
          <a:xfrm>
            <a:off x="26492" y="4874833"/>
            <a:ext cx="612683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1590</a:t>
            </a:r>
          </a:p>
        </p:txBody>
      </p:sp>
      <p:pic>
        <p:nvPicPr>
          <p:cNvPr id="528" name="Image 12" descr="Imag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5919" y="5440676"/>
            <a:ext cx="1294219" cy="1152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 13" descr="Imag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15435" y="5534023"/>
            <a:ext cx="1257878" cy="96769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Rectangle 14"/>
          <p:cNvSpPr/>
          <p:nvPr/>
        </p:nvSpPr>
        <p:spPr>
          <a:xfrm>
            <a:off x="1953809" y="4874245"/>
            <a:ext cx="61268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1960</a:t>
            </a:r>
          </a:p>
        </p:txBody>
      </p:sp>
      <p:sp>
        <p:nvSpPr>
          <p:cNvPr id="531" name="ZoneTexte 15"/>
          <p:cNvSpPr/>
          <p:nvPr/>
        </p:nvSpPr>
        <p:spPr>
          <a:xfrm>
            <a:off x="5889656" y="4863198"/>
            <a:ext cx="795633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2012</a:t>
            </a:r>
          </a:p>
        </p:txBody>
      </p:sp>
      <p:pic>
        <p:nvPicPr>
          <p:cNvPr id="532" name="Image 3" descr="Imag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37285" y="5248652"/>
            <a:ext cx="1916709" cy="137903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ZoneTexte 18"/>
          <p:cNvSpPr/>
          <p:nvPr/>
        </p:nvSpPr>
        <p:spPr>
          <a:xfrm>
            <a:off x="7542330" y="4872490"/>
            <a:ext cx="79563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534" name="Rectangle 4"/>
          <p:cNvSpPr/>
          <p:nvPr/>
        </p:nvSpPr>
        <p:spPr>
          <a:xfrm>
            <a:off x="8253696" y="5232529"/>
            <a:ext cx="71381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STED</a:t>
            </a:r>
          </a:p>
        </p:txBody>
      </p:sp>
      <p:sp>
        <p:nvSpPr>
          <p:cNvPr id="535" name="Texte"/>
          <p:cNvSpPr/>
          <p:nvPr/>
        </p:nvSpPr>
        <p:spPr>
          <a:xfrm>
            <a:off x="8369458" y="6594902"/>
            <a:ext cx="328644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16 </a:t>
            </a:r>
          </a:p>
        </p:txBody>
      </p:sp>
      <p:sp>
        <p:nvSpPr>
          <p:cNvPr id="536" name="Some review articles for deep learning in microscopy:"/>
          <p:cNvSpPr/>
          <p:nvPr/>
        </p:nvSpPr>
        <p:spPr>
          <a:xfrm>
            <a:off x="208136" y="3395981"/>
            <a:ext cx="6037022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914400">
              <a:defRPr b="1"/>
            </a:pPr>
            <a:r>
              <a:t>Some review articles for deep learning in microscopy:</a:t>
            </a:r>
            <a:r>
              <a:rPr b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Life long training ?"/>
          <p:cNvSpPr/>
          <p:nvPr>
            <p:ph type="title"/>
          </p:nvPr>
        </p:nvSpPr>
        <p:spPr>
          <a:xfrm>
            <a:off x="457200" y="41145"/>
            <a:ext cx="8229600" cy="756005"/>
          </a:xfrm>
          <a:prstGeom prst="rect">
            <a:avLst/>
          </a:prstGeom>
        </p:spPr>
        <p:txBody>
          <a:bodyPr/>
          <a:lstStyle/>
          <a:p>
            <a:pPr/>
            <a:r>
              <a:t>Life long training ?</a:t>
            </a:r>
          </a:p>
        </p:txBody>
      </p:sp>
      <p:sp>
        <p:nvSpPr>
          <p:cNvPr id="2185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86" name="Capture d’écran 2018-10-07 à 21.52.28.png" descr="Capture d’écran 2018-10-07 à 21.5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521788"/>
            <a:ext cx="3648077" cy="275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5825" y="983588"/>
            <a:ext cx="1891377" cy="125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8549" y="2347602"/>
            <a:ext cx="1732424" cy="836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10350" y="1060450"/>
            <a:ext cx="11049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7598" y="2101849"/>
            <a:ext cx="1624505" cy="1104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83400" y="3081970"/>
            <a:ext cx="1666408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Next meeting point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Next meeting points</a:t>
            </a:r>
          </a:p>
        </p:txBody>
      </p:sp>
      <p:sp>
        <p:nvSpPr>
          <p:cNvPr id="2194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95" name="BANDEAU.jpg" descr="BANDEAU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8780" y="5030430"/>
            <a:ext cx="4558446" cy="12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2196" name="Workshop on image segmentation at Imaging the Cell Nov. 2019 Lyon, France"/>
          <p:cNvSpPr/>
          <p:nvPr/>
        </p:nvSpPr>
        <p:spPr>
          <a:xfrm>
            <a:off x="212369" y="5319548"/>
            <a:ext cx="3668168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Workshop on image segmentation at Imaging the Cell Nov. 2019 Lyon, France</a:t>
            </a:r>
          </a:p>
        </p:txBody>
      </p:sp>
      <p:sp>
        <p:nvSpPr>
          <p:cNvPr id="2197" name="Deep learning for Spheroid imaging Hackaton and Data Challenge 26-27-28 June 2019…"/>
          <p:cNvSpPr/>
          <p:nvPr/>
        </p:nvSpPr>
        <p:spPr>
          <a:xfrm>
            <a:off x="212369" y="1309612"/>
            <a:ext cx="3668168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Deep learning for Spheroid imaging Hackaton and Data Challenge 26-27-28 June 2019</a:t>
            </a:r>
          </a:p>
          <a:p>
            <a:pPr/>
            <a:r>
              <a:t>Angers France</a:t>
            </a:r>
          </a:p>
          <a:p>
            <a:pPr/>
            <a:r>
              <a:t>Preregistration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david.rousseau@univ-angers.fr</a:t>
            </a:r>
          </a:p>
        </p:txBody>
      </p:sp>
      <p:pic>
        <p:nvPicPr>
          <p:cNvPr id="2198" name="Capture d’écran 2019-02-07 à 23.00.58.png" descr="Capture d’écran 2019-02-07 à 23.0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8500" y="1477229"/>
            <a:ext cx="4259006" cy="87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9" name="Ligne" descr="Lig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813" y="3223860"/>
            <a:ext cx="9153626" cy="1016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2200" name="Ligne" descr="Lig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813" y="5035007"/>
            <a:ext cx="9153626" cy="1016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2201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6702" y="3631493"/>
            <a:ext cx="1323275" cy="1092909"/>
          </a:xfrm>
          <a:prstGeom prst="rect">
            <a:avLst/>
          </a:prstGeom>
          <a:ln w="12700">
            <a:miter lim="400000"/>
          </a:ln>
        </p:spPr>
      </p:pic>
      <p:sp>
        <p:nvSpPr>
          <p:cNvPr id="2202" name="Deep learning for Spheroid imaging Hackaton and Data Challenge 26-27-28 June 2019…"/>
          <p:cNvSpPr/>
          <p:nvPr/>
        </p:nvSpPr>
        <p:spPr>
          <a:xfrm>
            <a:off x="212369" y="3634417"/>
            <a:ext cx="3832028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Tutorial on data augmentation techniques   for deep learning, ICASSP Brighton, UK, 12 May 2019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Next meeting point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Next meeting points</a:t>
            </a:r>
          </a:p>
        </p:txBody>
      </p:sp>
      <p:sp>
        <p:nvSpPr>
          <p:cNvPr id="2205" name="Numéro de diapositive"/>
          <p:cNvSpPr/>
          <p:nvPr>
            <p:ph type="sldNum" sz="quarter" idx="4294967295"/>
          </p:nvPr>
        </p:nvSpPr>
        <p:spPr>
          <a:xfrm>
            <a:off x="8773158" y="6573517"/>
            <a:ext cx="1651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defTabSz="914400">
              <a:defRPr>
                <a:solidFill>
                  <a:srgbClr val="414141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6" name="BANDEAU.jpg" descr="BANDEAU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8780" y="5030430"/>
            <a:ext cx="4558444" cy="12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2207" name="Workshop on image segmentation at Imaging the Cell Nov. 2019 Lyon, France"/>
          <p:cNvSpPr/>
          <p:nvPr/>
        </p:nvSpPr>
        <p:spPr>
          <a:xfrm>
            <a:off x="212369" y="5319548"/>
            <a:ext cx="3668168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Workshop on image segmentation at Imaging the Cell Nov. 2019 Lyon, France</a:t>
            </a:r>
          </a:p>
        </p:txBody>
      </p:sp>
      <p:sp>
        <p:nvSpPr>
          <p:cNvPr id="2208" name="Deep learning for Spheroid imaging Hackaton and Data Challenge 26-27-28 June 2019…"/>
          <p:cNvSpPr/>
          <p:nvPr/>
        </p:nvSpPr>
        <p:spPr>
          <a:xfrm>
            <a:off x="212369" y="1309613"/>
            <a:ext cx="3668168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Deep learning for Spheroid imaging Hackaton and Data Challenge 26-27-28 June 2019</a:t>
            </a:r>
          </a:p>
          <a:p>
            <a:pPr/>
            <a:r>
              <a:t>Angers France</a:t>
            </a:r>
          </a:p>
          <a:p>
            <a:pPr/>
            <a:r>
              <a:t>Preregistration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david.rousseau@univ-angers.fr</a:t>
            </a:r>
          </a:p>
        </p:txBody>
      </p:sp>
      <p:pic>
        <p:nvPicPr>
          <p:cNvPr id="2209" name="Capture d’écran 2019-02-07 à 23.00.58.png" descr="Capture d’écran 2019-02-07 à 23.0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8500" y="1477229"/>
            <a:ext cx="4259006" cy="87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0" name="Ligne" descr="Lig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813" y="3223860"/>
            <a:ext cx="9153626" cy="1016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2211" name="Ligne" descr="Lig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813" y="5035007"/>
            <a:ext cx="9153626" cy="1016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pic>
        <p:nvPicPr>
          <p:cNvPr id="221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66702" y="3631493"/>
            <a:ext cx="1323275" cy="109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3" name="Ovale" descr="Oval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660653" y="883897"/>
            <a:ext cx="5319520" cy="27433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2214" name="Deep learning for Spheroid imaging Hackaton and Data Challenge 26-27-28 June 2019…"/>
          <p:cNvSpPr/>
          <p:nvPr/>
        </p:nvSpPr>
        <p:spPr>
          <a:xfrm>
            <a:off x="212369" y="3634418"/>
            <a:ext cx="3832028" cy="92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Tutorial on data augmentation techniques   for deep learning, ICASSP Brighton, UK, 12 May 2019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Merci pour votre attention"/>
          <p:cNvSpPr/>
          <p:nvPr>
            <p:ph type="title"/>
          </p:nvPr>
        </p:nvSpPr>
        <p:spPr>
          <a:xfrm>
            <a:off x="457200" y="41146"/>
            <a:ext cx="8229600" cy="756004"/>
          </a:xfrm>
          <a:prstGeom prst="rect">
            <a:avLst/>
          </a:prstGeom>
        </p:spPr>
        <p:txBody>
          <a:bodyPr/>
          <a:lstStyle/>
          <a:p>
            <a:pPr/>
            <a:r>
              <a:t>Merci pour votre attention</a:t>
            </a:r>
          </a:p>
        </p:txBody>
      </p:sp>
      <p:sp>
        <p:nvSpPr>
          <p:cNvPr id="2217" name="« Si original, si inventif, si novateur soit-il, chaque moi est la confluence et comme la concrétion d’une infinité d’autres » (N. Grimaldi , Traité des solitudes 2003)."/>
          <p:cNvSpPr/>
          <p:nvPr/>
        </p:nvSpPr>
        <p:spPr>
          <a:xfrm>
            <a:off x="132969" y="1181324"/>
            <a:ext cx="8508312" cy="49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600"/>
              </a:spcBef>
              <a:defRPr i="1" sz="1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« Si original, si inventif, si novateur soit-il, chaque moi est la confluence et comme la concrétion d’une infinité d’autres » (N. Grimaldi , Traité des solitudes 2003).</a:t>
            </a:r>
          </a:p>
        </p:txBody>
      </p:sp>
      <p:sp>
        <p:nvSpPr>
          <p:cNvPr id="2218" name="Merci aux collègues enseignants pour les discussions pédagogiques…"/>
          <p:cNvSpPr/>
          <p:nvPr/>
        </p:nvSpPr>
        <p:spPr>
          <a:xfrm>
            <a:off x="200249" y="5206805"/>
            <a:ext cx="8674628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Merci aux collègues enseignants pour les discussions pédagogiques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Christian Wolf (Insa Lyon), Fred Hamprecht (Heidleberg Univ.), Gert Koostra (Wagenigen Univ.)  Aurélien Géron( Kiwisoft consulting), Pejman Rasti (Univ Angers)</a:t>
            </a:r>
          </a:p>
        </p:txBody>
      </p:sp>
      <p:pic>
        <p:nvPicPr>
          <p:cNvPr id="22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512" y="1814127"/>
            <a:ext cx="6149226" cy="312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La malédiction de la grande dimension"/>
          <p:cNvSpPr/>
          <p:nvPr>
            <p:ph type="title"/>
          </p:nvPr>
        </p:nvSpPr>
        <p:spPr>
          <a:xfrm>
            <a:off x="457200" y="41147"/>
            <a:ext cx="8229600" cy="756002"/>
          </a:xfrm>
          <a:prstGeom prst="rect">
            <a:avLst/>
          </a:prstGeom>
        </p:spPr>
        <p:txBody>
          <a:bodyPr/>
          <a:lstStyle/>
          <a:p>
            <a:pPr/>
            <a:r>
              <a:t>La malédiction de la grande dimension</a:t>
            </a:r>
          </a:p>
        </p:txBody>
      </p:sp>
      <p:pic>
        <p:nvPicPr>
          <p:cNvPr id="2222" name="Capture d’écran 2019-03-10 à 19.28.03.png" descr="Capture d’écran 2019-03-10 à 19.28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62050"/>
            <a:ext cx="7721600" cy="539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Hands on for a 3D segmentation application"/>
          <p:cNvSpPr/>
          <p:nvPr>
            <p:ph type="title" idx="4294967295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9" tIns="45719" rIns="45719" bIns="45719"/>
          <a:lstStyle>
            <a:lvl1pPr defTabSz="356615">
              <a:defRPr sz="3432"/>
            </a:lvl1pPr>
          </a:lstStyle>
          <a:p>
            <a:pPr/>
            <a:r>
              <a:t>Hands on for a 3D segmentation application</a:t>
            </a:r>
          </a:p>
        </p:txBody>
      </p:sp>
      <p:pic>
        <p:nvPicPr>
          <p:cNvPr id="2225" name="SugarBeet2_test.png" descr="SugarBeet2_t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16" y="1852149"/>
            <a:ext cx="4511026" cy="3572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6" name="SugarBeet2_train.png" descr="SugarBeet2_tr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916" y="1852149"/>
            <a:ext cx="4345215" cy="3572733"/>
          </a:xfrm>
          <a:prstGeom prst="rect">
            <a:avLst/>
          </a:prstGeom>
          <a:ln w="12700">
            <a:miter lim="400000"/>
          </a:ln>
        </p:spPr>
      </p:pic>
      <p:sp>
        <p:nvSpPr>
          <p:cNvPr id="2227" name="Train image"/>
          <p:cNvSpPr/>
          <p:nvPr/>
        </p:nvSpPr>
        <p:spPr>
          <a:xfrm>
            <a:off x="398140" y="5395552"/>
            <a:ext cx="212829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b="1">
                <a:solidFill>
                  <a:schemeClr val="accent2"/>
                </a:solidFill>
              </a:defRPr>
            </a:lvl1pPr>
          </a:lstStyle>
          <a:p>
            <a:pPr/>
            <a:r>
              <a:t>Train image</a:t>
            </a:r>
          </a:p>
        </p:txBody>
      </p:sp>
      <p:sp>
        <p:nvSpPr>
          <p:cNvPr id="2228" name="Test image"/>
          <p:cNvSpPr/>
          <p:nvPr/>
        </p:nvSpPr>
        <p:spPr>
          <a:xfrm>
            <a:off x="4821974" y="5395552"/>
            <a:ext cx="212829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b="1">
                <a:solidFill>
                  <a:schemeClr val="accent2"/>
                </a:solidFill>
              </a:defRPr>
            </a:lvl1pPr>
          </a:lstStyle>
          <a:p>
            <a:pPr/>
            <a:r>
              <a:t>Test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I1.png" descr="I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" y="1286357"/>
            <a:ext cx="4242873" cy="3651164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1"/>
          <p:cNvSpPr/>
          <p:nvPr>
            <p:ph type="title" idx="4294967295"/>
          </p:nvPr>
        </p:nvSpPr>
        <p:spPr>
          <a:xfrm>
            <a:off x="94323" y="3894137"/>
            <a:ext cx="684611" cy="1143001"/>
          </a:xfrm>
          <a:prstGeom prst="rect">
            <a:avLst/>
          </a:prstGeom>
        </p:spPr>
        <p:txBody>
          <a:bodyPr lIns="45719" tIns="45719" rIns="45719" bIns="45719"/>
          <a:lstStyle>
            <a:lvl1pPr defTabSz="457200"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232" name="I2.png" descr="I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4042" y="1279987"/>
            <a:ext cx="4751319" cy="3663904"/>
          </a:xfrm>
          <a:prstGeom prst="rect">
            <a:avLst/>
          </a:prstGeom>
          <a:ln w="12700">
            <a:miter lim="400000"/>
          </a:ln>
        </p:spPr>
      </p:pic>
      <p:sp>
        <p:nvSpPr>
          <p:cNvPr id="2233" name="Choose filters to apply for the features extraction…"/>
          <p:cNvSpPr/>
          <p:nvPr/>
        </p:nvSpPr>
        <p:spPr>
          <a:xfrm>
            <a:off x="4182476" y="5001852"/>
            <a:ext cx="4909408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b="1">
                <a:solidFill>
                  <a:schemeClr val="accent2"/>
                </a:solidFill>
              </a:defRPr>
            </a:pPr>
            <a:r>
              <a:t>Choose filters to apply for the features extraction</a:t>
            </a:r>
          </a:p>
          <a:p>
            <a:pPr algn="just">
              <a:defRPr b="1" sz="1700">
                <a:solidFill>
                  <a:schemeClr val="accent2"/>
                </a:solidFill>
              </a:defRPr>
            </a:pPr>
            <a:r>
              <a:t>Expert based to smartly choose the features and to tune the parameters of these features (range of scale) depending on the size of the texture in the image.</a:t>
            </a:r>
          </a:p>
          <a:p>
            <a:pPr algn="just">
              <a:defRPr b="1" sz="1700">
                <a:solidFill>
                  <a:schemeClr val="accent2"/>
                </a:solidFill>
              </a:defRPr>
            </a:pPr>
          </a:p>
          <a:p>
            <a:pPr algn="just">
              <a:defRPr b="1">
                <a:solidFill>
                  <a:schemeClr val="accent2"/>
                </a:solidFill>
              </a:defRPr>
            </a:pPr>
            <a:r>
              <a:t>…The more you choose, the longer the process is !</a:t>
            </a:r>
          </a:p>
        </p:txBody>
      </p:sp>
      <p:sp>
        <p:nvSpPr>
          <p:cNvPr id="2234" name="2"/>
          <p:cNvSpPr/>
          <p:nvPr/>
        </p:nvSpPr>
        <p:spPr>
          <a:xfrm>
            <a:off x="5136224" y="3830637"/>
            <a:ext cx="68461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35" name="Demo with Fiji"/>
          <p:cNvSpPr/>
          <p:nvPr/>
        </p:nvSpPr>
        <p:spPr>
          <a:xfrm>
            <a:off x="457200" y="2111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Demo with Fiji</a:t>
            </a:r>
          </a:p>
        </p:txBody>
      </p:sp>
      <p:sp>
        <p:nvSpPr>
          <p:cNvPr id="2236" name="Open a training image"/>
          <p:cNvSpPr/>
          <p:nvPr/>
        </p:nvSpPr>
        <p:spPr>
          <a:xfrm>
            <a:off x="194676" y="5001852"/>
            <a:ext cx="38588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b="1">
                <a:solidFill>
                  <a:schemeClr val="accent2"/>
                </a:solidFill>
              </a:defRPr>
            </a:pPr>
            <a:r>
              <a:t>Open a training image</a:t>
            </a:r>
          </a:p>
          <a:p>
            <a:pPr algn="just">
              <a:defRPr b="1">
                <a:solidFill>
                  <a:schemeClr val="accent2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I4.png" descr="I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4820" y="1578825"/>
            <a:ext cx="4396886" cy="4088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9" name="I3.png" descr="I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967" y="1572783"/>
            <a:ext cx="4395181" cy="4101079"/>
          </a:xfrm>
          <a:prstGeom prst="rect">
            <a:avLst/>
          </a:prstGeom>
          <a:ln w="12700">
            <a:miter lim="400000"/>
          </a:ln>
        </p:spPr>
      </p:pic>
      <p:sp>
        <p:nvSpPr>
          <p:cNvPr id="2240" name="3"/>
          <p:cNvSpPr/>
          <p:nvPr>
            <p:ph type="title" idx="4294967295"/>
          </p:nvPr>
        </p:nvSpPr>
        <p:spPr>
          <a:xfrm>
            <a:off x="1313523" y="4579937"/>
            <a:ext cx="684611" cy="1143001"/>
          </a:xfrm>
          <a:prstGeom prst="rect">
            <a:avLst/>
          </a:prstGeom>
        </p:spPr>
        <p:txBody>
          <a:bodyPr lIns="45719" tIns="45719" rIns="45719" bIns="45719"/>
          <a:lstStyle>
            <a:lvl1pPr defTabSz="457200"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41" name="Annotate                                    then train                                if satisfied, then create results"/>
          <p:cNvSpPr/>
          <p:nvPr/>
        </p:nvSpPr>
        <p:spPr>
          <a:xfrm>
            <a:off x="150226" y="5734218"/>
            <a:ext cx="859928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b="1">
                <a:solidFill>
                  <a:schemeClr val="accent2"/>
                </a:solidFill>
              </a:defRPr>
            </a:lvl1pPr>
          </a:lstStyle>
          <a:p>
            <a:pPr/>
            <a:r>
              <a:t>Annotate                                    then train                                if satisfied, then create results </a:t>
            </a:r>
          </a:p>
        </p:txBody>
      </p:sp>
      <p:sp>
        <p:nvSpPr>
          <p:cNvPr id="2242" name="4"/>
          <p:cNvSpPr/>
          <p:nvPr/>
        </p:nvSpPr>
        <p:spPr>
          <a:xfrm>
            <a:off x="5711957" y="4579937"/>
            <a:ext cx="68461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43" name="Demo with Fiji"/>
          <p:cNvSpPr/>
          <p:nvPr/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Demo with Fiji</a:t>
            </a:r>
          </a:p>
        </p:txBody>
      </p:sp>
      <p:pic>
        <p:nvPicPr>
          <p:cNvPr id="2244" name="Capture d’écran 2019-01-31 à 12.32.06.png" descr="Capture d’écran 2019-01-31 à 12.32.06.png"/>
          <p:cNvPicPr>
            <a:picLocks noChangeAspect="1"/>
          </p:cNvPicPr>
          <p:nvPr/>
        </p:nvPicPr>
        <p:blipFill>
          <a:blip r:embed="rId4">
            <a:extLst/>
          </a:blip>
          <a:srcRect l="33167" t="0" r="0" b="0"/>
          <a:stretch>
            <a:fillRect/>
          </a:stretch>
        </p:blipFill>
        <p:spPr>
          <a:xfrm>
            <a:off x="6910044" y="3780073"/>
            <a:ext cx="2172215" cy="183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6" name="Capture d’écran 2019-01-31 à 12.32.52.png" descr="Capture d’écran 2019-01-31 à 12.3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0306" y="1025674"/>
            <a:ext cx="3822379" cy="3852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7" name="Capture d’écran 2019-01-31 à 12.20.34.png" descr="Capture d’écran 2019-01-31 à 12.2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523" y="1001401"/>
            <a:ext cx="3561011" cy="2298471"/>
          </a:xfrm>
          <a:prstGeom prst="rect">
            <a:avLst/>
          </a:prstGeom>
          <a:ln w="12700">
            <a:miter lim="400000"/>
          </a:ln>
        </p:spPr>
      </p:pic>
      <p:sp>
        <p:nvSpPr>
          <p:cNvPr id="2248" name="5"/>
          <p:cNvSpPr/>
          <p:nvPr>
            <p:ph type="title" idx="4294967295"/>
          </p:nvPr>
        </p:nvSpPr>
        <p:spPr>
          <a:xfrm>
            <a:off x="2143257" y="1899528"/>
            <a:ext cx="684610" cy="1143001"/>
          </a:xfrm>
          <a:prstGeom prst="rect">
            <a:avLst/>
          </a:prstGeom>
        </p:spPr>
        <p:txBody>
          <a:bodyPr lIns="45719" tIns="45719" rIns="45719" bIns="45719"/>
          <a:lstStyle>
            <a:lvl1pPr defTabSz="457200"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249" name="Open a test image (not seen yet)…"/>
          <p:cNvSpPr/>
          <p:nvPr/>
        </p:nvSpPr>
        <p:spPr>
          <a:xfrm>
            <a:off x="5062612" y="4822329"/>
            <a:ext cx="322778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chemeClr val="accent2"/>
                </a:solidFill>
              </a:defRPr>
            </a:pPr>
            <a:r>
              <a:t>Open a test image (not seen yet) </a:t>
            </a:r>
          </a:p>
          <a:p>
            <a:pPr>
              <a:defRPr b="1">
                <a:solidFill>
                  <a:schemeClr val="accent2"/>
                </a:solidFill>
              </a:defRPr>
            </a:pPr>
            <a:r>
              <a:t>and applied classifier</a:t>
            </a:r>
          </a:p>
        </p:txBody>
      </p:sp>
      <p:sp>
        <p:nvSpPr>
          <p:cNvPr id="2250" name="6"/>
          <p:cNvSpPr/>
          <p:nvPr/>
        </p:nvSpPr>
        <p:spPr>
          <a:xfrm>
            <a:off x="5131991" y="3276071"/>
            <a:ext cx="68461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251" name="Demo with Fiji"/>
          <p:cNvSpPr/>
          <p:nvPr/>
        </p:nvSpPr>
        <p:spPr>
          <a:xfrm>
            <a:off x="457200" y="841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Demo with Fiji</a:t>
            </a:r>
          </a:p>
        </p:txBody>
      </p:sp>
      <p:sp>
        <p:nvSpPr>
          <p:cNvPr id="2252" name="Save classifier if OK"/>
          <p:cNvSpPr/>
          <p:nvPr/>
        </p:nvSpPr>
        <p:spPr>
          <a:xfrm>
            <a:off x="226331" y="3366346"/>
            <a:ext cx="23659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b="1">
                <a:solidFill>
                  <a:schemeClr val="accent2"/>
                </a:solidFill>
              </a:defRPr>
            </a:lvl1pPr>
          </a:lstStyle>
          <a:p>
            <a:pPr/>
            <a:r>
              <a:t>Save classifier if OK </a:t>
            </a:r>
          </a:p>
        </p:txBody>
      </p:sp>
      <p:pic>
        <p:nvPicPr>
          <p:cNvPr id="2253" name="Capture d’écran 2019-01-31 à 12.33.47.png" descr="Capture d’écran 2019-01-31 à 12.33.47.png"/>
          <p:cNvPicPr>
            <a:picLocks noChangeAspect="1"/>
          </p:cNvPicPr>
          <p:nvPr/>
        </p:nvPicPr>
        <p:blipFill>
          <a:blip r:embed="rId4">
            <a:extLst/>
          </a:blip>
          <a:srcRect l="27658" t="52328" r="21806" b="3772"/>
          <a:stretch>
            <a:fillRect/>
          </a:stretch>
        </p:blipFill>
        <p:spPr>
          <a:xfrm>
            <a:off x="106808" y="3803829"/>
            <a:ext cx="3411248" cy="2947484"/>
          </a:xfrm>
          <a:prstGeom prst="rect">
            <a:avLst/>
          </a:prstGeom>
          <a:ln w="12700">
            <a:miter lim="400000"/>
          </a:ln>
        </p:spPr>
      </p:pic>
      <p:sp>
        <p:nvSpPr>
          <p:cNvPr id="2254" name="Create result"/>
          <p:cNvSpPr/>
          <p:nvPr/>
        </p:nvSpPr>
        <p:spPr>
          <a:xfrm>
            <a:off x="3479346" y="6100795"/>
            <a:ext cx="32277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/>
            <a:r>
              <a:t>Create result</a:t>
            </a:r>
          </a:p>
        </p:txBody>
      </p:sp>
      <p:sp>
        <p:nvSpPr>
          <p:cNvPr id="2255" name="7"/>
          <p:cNvSpPr/>
          <p:nvPr/>
        </p:nvSpPr>
        <p:spPr>
          <a:xfrm>
            <a:off x="246724" y="4283604"/>
            <a:ext cx="68461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defRPr sz="4400">
                <a:solidFill>
                  <a:schemeClr val="accent6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Capture d’écran 2019-01-30 à 14.20.56.png" descr="Capture d’écran 2019-01-30 à 14.2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418" y="1057337"/>
            <a:ext cx="6965711" cy="5499246"/>
          </a:xfrm>
          <a:prstGeom prst="rect">
            <a:avLst/>
          </a:prstGeom>
          <a:ln w="12700">
            <a:miter lim="400000"/>
          </a:ln>
        </p:spPr>
      </p:pic>
      <p:sp>
        <p:nvSpPr>
          <p:cNvPr id="2258" name="More powerful tool: ilastik.org"/>
          <p:cNvSpPr/>
          <p:nvPr>
            <p:ph type="title" idx="4294967295"/>
          </p:nvPr>
        </p:nvSpPr>
        <p:spPr>
          <a:xfrm>
            <a:off x="457200" y="58738"/>
            <a:ext cx="8229600" cy="1143001"/>
          </a:xfrm>
          <a:prstGeom prst="rect">
            <a:avLst/>
          </a:prstGeom>
        </p:spPr>
        <p:txBody>
          <a:bodyPr lIns="45719" tIns="45719" rIns="45719" bIns="45719"/>
          <a:lstStyle/>
          <a:p>
            <a:pPr defTabSz="457200"/>
            <a:r>
              <a:t>More powerful tool: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ilastik.org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ixel level classification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Pixel level classification</a:t>
            </a:r>
          </a:p>
        </p:txBody>
      </p:sp>
      <p:sp>
        <p:nvSpPr>
          <p:cNvPr id="539" name="Ning, Feng, et al. &quot;Toward automatic phenotyping of developing embryos from videos.&quot; IEEE Transactions on Image Processing 14.9 (2005): 1360-1371."/>
          <p:cNvSpPr/>
          <p:nvPr>
            <p:ph type="body" idx="1"/>
          </p:nvPr>
        </p:nvSpPr>
        <p:spPr>
          <a:xfrm>
            <a:off x="266700" y="1116195"/>
            <a:ext cx="8229600" cy="462561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3000"/>
              </a:lnSpc>
              <a:buSzTx/>
              <a:buNone/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Ning, Feng, et al. "Toward automatic phenotyping of developing embryos from videos." </a:t>
            </a:r>
            <a:r>
              <a:rPr i="1"/>
              <a:t>IEEE Transactions on Image Processing</a:t>
            </a:r>
            <a:r>
              <a:t> 14.9 (2005): 1360-1371.</a:t>
            </a:r>
          </a:p>
        </p:txBody>
      </p:sp>
      <p:pic>
        <p:nvPicPr>
          <p:cNvPr id="540" name="Capture d’écran 2019-01-29 à 20.10.55.png" descr="Capture d’écran 2019-01-29 à 20.10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131" y="4311508"/>
            <a:ext cx="6546740" cy="2248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Capture d’écran 2019-01-29 à 20.12.26.png" descr="Capture d’écran 2019-01-29 à 20.12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50" y="1905000"/>
            <a:ext cx="8140700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A step towards deep learning…"/>
          <p:cNvSpPr/>
          <p:nvPr>
            <p:ph type="title" idx="4294967295"/>
          </p:nvPr>
        </p:nvSpPr>
        <p:spPr>
          <a:xfrm>
            <a:off x="457200" y="84138"/>
            <a:ext cx="8229600" cy="1143001"/>
          </a:xfrm>
          <a:prstGeom prst="rect">
            <a:avLst/>
          </a:prstGeom>
        </p:spPr>
        <p:txBody>
          <a:bodyPr lIns="45719" tIns="45719" rIns="45719" bIns="45719"/>
          <a:lstStyle>
            <a:lvl1pPr defTabSz="457200"/>
          </a:lstStyle>
          <a:p>
            <a:pPr/>
            <a:r>
              <a:t>A step towards deep learning…</a:t>
            </a:r>
          </a:p>
        </p:txBody>
      </p:sp>
      <p:sp>
        <p:nvSpPr>
          <p:cNvPr id="2261" name="Back to filters and features… What if we let the machine choose the better filters (i.e. features) ?"/>
          <p:cNvSpPr/>
          <p:nvPr/>
        </p:nvSpPr>
        <p:spPr>
          <a:xfrm>
            <a:off x="162264" y="4853685"/>
            <a:ext cx="8794072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1" sz="2800"/>
            </a:pPr>
            <a:r>
              <a:t>Back to filters and features… What if we let the machine choose the better filters (i.e. features) ? </a:t>
            </a:r>
          </a:p>
          <a:p>
            <a:pPr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1" sz="2300"/>
            </a:pPr>
          </a:p>
        </p:txBody>
      </p:sp>
      <p:grpSp>
        <p:nvGrpSpPr>
          <p:cNvPr id="2264" name="Grouper"/>
          <p:cNvGrpSpPr/>
          <p:nvPr/>
        </p:nvGrpSpPr>
        <p:grpSpPr>
          <a:xfrm>
            <a:off x="2060036" y="1093281"/>
            <a:ext cx="5023928" cy="3663904"/>
            <a:chOff x="0" y="0"/>
            <a:chExt cx="5023927" cy="3663903"/>
          </a:xfrm>
        </p:grpSpPr>
        <p:pic>
          <p:nvPicPr>
            <p:cNvPr id="2262" name="I2.png" descr="I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751319" cy="3663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3" name="Ovale"/>
            <p:cNvSpPr/>
            <p:nvPr/>
          </p:nvSpPr>
          <p:spPr>
            <a:xfrm>
              <a:off x="2560524" y="278318"/>
              <a:ext cx="2463404" cy="1755141"/>
            </a:xfrm>
            <a:prstGeom prst="ellipse">
              <a:avLst/>
            </a:prstGeom>
            <a:noFill/>
            <a:ln w="50800" cap="flat">
              <a:solidFill>
                <a:srgbClr val="FC2800"/>
              </a:solidFill>
              <a:prstDash val="solid"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2265" name="This is deep learning, based on artificial neural network !"/>
          <p:cNvSpPr/>
          <p:nvPr/>
        </p:nvSpPr>
        <p:spPr>
          <a:xfrm>
            <a:off x="248624" y="5988896"/>
            <a:ext cx="8127019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1" sz="2800"/>
            </a:pPr>
            <a:r>
              <a:t>This is </a:t>
            </a:r>
            <a:r>
              <a:rPr>
                <a:solidFill>
                  <a:srgbClr val="FB2A00"/>
                </a:solidFill>
              </a:rPr>
              <a:t>deep learning</a:t>
            </a:r>
            <a:r>
              <a:t>, based on artificial neural network !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lassification at larger scale"/>
          <p:cNvSpPr/>
          <p:nvPr>
            <p:ph type="title"/>
          </p:nvPr>
        </p:nvSpPr>
        <p:spPr>
          <a:xfrm>
            <a:off x="457200" y="41144"/>
            <a:ext cx="8229600" cy="756007"/>
          </a:xfrm>
          <a:prstGeom prst="rect">
            <a:avLst/>
          </a:prstGeom>
        </p:spPr>
        <p:txBody>
          <a:bodyPr/>
          <a:lstStyle/>
          <a:p>
            <a:pPr/>
            <a:r>
              <a:t>Classification at larger scale</a:t>
            </a:r>
          </a:p>
        </p:txBody>
      </p:sp>
      <p:sp>
        <p:nvSpPr>
          <p:cNvPr id="544" name="Pärnamaa, Tanel, and Leopold Parts. &quot;Accurate classification of protein subcellular localization from high-throughput microscopy images using deep learning.&quot; G3: Genes, Genomes, Genetics 7.5 (2017): 1385-1392."/>
          <p:cNvSpPr/>
          <p:nvPr>
            <p:ph type="body" idx="1"/>
          </p:nvPr>
        </p:nvSpPr>
        <p:spPr>
          <a:xfrm>
            <a:off x="304800" y="1116194"/>
            <a:ext cx="8229600" cy="462561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3000"/>
              </a:lnSpc>
              <a:buSzTx/>
              <a:buNone/>
              <a:defRPr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Pärnamaa, Tanel, and Leopold Parts. "Accurate classification of protein subcellular localization from high-throughput microscopy images using deep learning." </a:t>
            </a:r>
            <a:r>
              <a:rPr i="1"/>
              <a:t>G3: Genes, Genomes, Genetics</a:t>
            </a:r>
            <a:r>
              <a:t> 7.5 (2017): 1385-1392.</a:t>
            </a:r>
          </a:p>
        </p:txBody>
      </p:sp>
      <p:pic>
        <p:nvPicPr>
          <p:cNvPr id="545" name="Capture d’écran 2019-01-29 à 20.19.59.png" descr="Capture d’écran 2019-01-29 à 20.1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19398"/>
            <a:ext cx="9144000" cy="4597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èm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